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30"/>
  </p:notesMasterIdLst>
  <p:handoutMasterIdLst>
    <p:handoutMasterId r:id="rId31"/>
  </p:handoutMasterIdLst>
  <p:sldIdLst>
    <p:sldId id="416" r:id="rId3"/>
    <p:sldId id="461" r:id="rId4"/>
    <p:sldId id="441" r:id="rId5"/>
    <p:sldId id="460" r:id="rId6"/>
    <p:sldId id="464" r:id="rId7"/>
    <p:sldId id="442" r:id="rId8"/>
    <p:sldId id="443" r:id="rId9"/>
    <p:sldId id="444" r:id="rId10"/>
    <p:sldId id="446" r:id="rId11"/>
    <p:sldId id="462" r:id="rId12"/>
    <p:sldId id="445" r:id="rId13"/>
    <p:sldId id="447" r:id="rId14"/>
    <p:sldId id="463" r:id="rId15"/>
    <p:sldId id="268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8" r:id="rId26"/>
    <p:sldId id="457" r:id="rId27"/>
    <p:sldId id="459" r:id="rId28"/>
    <p:sldId id="410" r:id="rId2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ia Savisto" initials="KS" lastIdx="13" clrIdx="0">
    <p:extLst>
      <p:ext uri="{19B8F6BF-5375-455C-9EA6-DF929625EA0E}">
        <p15:presenceInfo xmlns:p15="http://schemas.microsoft.com/office/powerpoint/2012/main" userId="S-1-5-21-1409082233-57989841-725345543-3490" providerId="AD"/>
      </p:ext>
    </p:extLst>
  </p:cmAuthor>
  <p:cmAuthor id="2" name="Jevgenia Smirnova" initials="JS" lastIdx="3" clrIdx="1">
    <p:extLst>
      <p:ext uri="{19B8F6BF-5375-455C-9EA6-DF929625EA0E}">
        <p15:presenceInfo xmlns:p15="http://schemas.microsoft.com/office/powerpoint/2012/main" userId="Jevgenia Smirn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0"/>
    <a:srgbClr val="E74E3E"/>
    <a:srgbClr val="F47264"/>
    <a:srgbClr val="7CC8EC"/>
    <a:srgbClr val="7BBBB5"/>
    <a:srgbClr val="0EBEA9"/>
    <a:srgbClr val="F5C24C"/>
    <a:srgbClr val="3DBEDD"/>
    <a:srgbClr val="C4D93F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4" autoAdjust="0"/>
    <p:restoredTop sz="86355" autoAdjust="0"/>
  </p:normalViewPr>
  <p:slideViewPr>
    <p:cSldViewPr snapToGrid="0" showGuides="1">
      <p:cViewPr varScale="1">
        <p:scale>
          <a:sx n="140" d="100"/>
          <a:sy n="140" d="100"/>
        </p:scale>
        <p:origin x="68" y="68"/>
      </p:cViewPr>
      <p:guideLst>
        <p:guide orient="horz" pos="37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-1176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B2F40-25F2-4673-ADC9-635D7CCAB4BB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6864C-43AE-498F-8748-107CC4F1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0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8B4F4-0E37-45D0-A03B-BC6109B7B9EC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AE0B-E3A9-415E-BF9D-35A66B2C4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0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53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89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28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43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84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25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6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22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5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832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7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52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71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933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08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62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764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11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1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0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5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5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1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39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719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34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Yang </a:t>
            </a:r>
            <a:r>
              <a:rPr lang="en-US" dirty="0" err="1"/>
              <a:t>asli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349399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672" userDrawn="1">
          <p15:clr>
            <a:srgbClr val="FBAE40"/>
          </p15:clr>
        </p15:guide>
        <p15:guide id="3" pos="7008" userDrawn="1">
          <p15:clr>
            <a:srgbClr val="FBAE40"/>
          </p15:clr>
        </p15:guide>
        <p15:guide id="4" orient="horz" pos="3888" userDrawn="1">
          <p15:clr>
            <a:srgbClr val="FBAE40"/>
          </p15:clr>
        </p15:guide>
        <p15:guide id="5" orient="horz" pos="1392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065549" y="2300288"/>
            <a:ext cx="2214563" cy="1363662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675164" y="2300288"/>
            <a:ext cx="2214563" cy="1363662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6302274" y="2300288"/>
            <a:ext cx="2214563" cy="1363662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8904911" y="2300288"/>
            <a:ext cx="2214563" cy="13636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79369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679575" y="3052763"/>
            <a:ext cx="4181475" cy="3119437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46640" y="3154761"/>
            <a:ext cx="960120" cy="96012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1066800" y="3048466"/>
            <a:ext cx="613204" cy="3123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719888" y="1352550"/>
            <a:ext cx="155631" cy="67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 userDrawn="1"/>
        </p:nvSpPr>
        <p:spPr>
          <a:xfrm>
            <a:off x="6675708" y="3048466"/>
            <a:ext cx="1149160" cy="1149160"/>
          </a:xfrm>
          <a:prstGeom prst="arc">
            <a:avLst>
              <a:gd name="adj1" fmla="val 16200000"/>
              <a:gd name="adj2" fmla="val 3444629"/>
            </a:avLst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60808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578989" y="2332197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58950" y="2233613"/>
            <a:ext cx="1574800" cy="157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638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7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41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066800" y="2235125"/>
            <a:ext cx="1977657" cy="190250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839895" y="2235125"/>
            <a:ext cx="1958483" cy="190250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6590016" y="2235125"/>
            <a:ext cx="1962282" cy="190250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9156384" y="2235125"/>
            <a:ext cx="1962284" cy="190250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234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animBg="1"/>
      <p:bldP spid="45" grpId="0" animBg="1"/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44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4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50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54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528984" y="2324100"/>
            <a:ext cx="722313" cy="7223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939123" y="2324099"/>
            <a:ext cx="722313" cy="7223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219150" y="4478344"/>
            <a:ext cx="722313" cy="7223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980923" y="4478344"/>
            <a:ext cx="722313" cy="7223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5744277" y="4487869"/>
            <a:ext cx="722313" cy="7223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7496525" y="4478344"/>
            <a:ext cx="722313" cy="7223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250537" y="4487869"/>
            <a:ext cx="722313" cy="7223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9346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44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94186" y="2316713"/>
            <a:ext cx="2039514" cy="9897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400799" y="2323407"/>
            <a:ext cx="2039514" cy="9897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3647568" y="4673385"/>
            <a:ext cx="2039514" cy="9897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9144050" y="4680079"/>
            <a:ext cx="2039514" cy="9897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7490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066800" y="2482850"/>
            <a:ext cx="3243263" cy="1964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4474368" y="2467960"/>
            <a:ext cx="3243263" cy="1964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881936" y="2467960"/>
            <a:ext cx="3243263" cy="1964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99064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6" name="Arc 15"/>
          <p:cNvSpPr/>
          <p:nvPr userDrawn="1"/>
        </p:nvSpPr>
        <p:spPr>
          <a:xfrm>
            <a:off x="5543764" y="2756011"/>
            <a:ext cx="1149160" cy="1149160"/>
          </a:xfrm>
          <a:prstGeom prst="arc">
            <a:avLst>
              <a:gd name="adj1" fmla="val 16200000"/>
              <a:gd name="adj2" fmla="val 3444629"/>
            </a:avLst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613009" y="2857037"/>
            <a:ext cx="960120" cy="960120"/>
          </a:xfrm>
          <a:prstGeom prst="flowChartConnector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8867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5" grpId="0"/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32" userDrawn="1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51637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21154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895725" y="2520950"/>
            <a:ext cx="2105025" cy="1435100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601303" y="2520950"/>
            <a:ext cx="2105025" cy="1435100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188091" y="2520950"/>
            <a:ext cx="2105025" cy="14351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480457" y="2520950"/>
            <a:ext cx="2105025" cy="1435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08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37" grpId="0"/>
      <p:bldP spid="38" grpId="0"/>
      <p:bldP spid="39" grpId="0"/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135980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538652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45165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02714"/>
      </p:ext>
    </p:extLst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28731"/>
      </p:ext>
    </p:extLst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82365"/>
      </p:ext>
    </p:extLst>
  </p:cSld>
  <p:clrMapOvr>
    <a:masterClrMapping/>
  </p:clrMapOvr>
  <p:transition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71830"/>
      </p:ext>
    </p:extLst>
  </p:cSld>
  <p:clrMapOvr>
    <a:masterClrMapping/>
  </p:clrMapOvr>
  <p:transition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83551"/>
      </p:ext>
    </p:extLst>
  </p:cSld>
  <p:clrMapOvr>
    <a:masterClrMapping/>
  </p:clrMapOvr>
  <p:transition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49664-39A2-470B-B1F4-3A0736187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9DD91-FDF5-4B79-9A51-5017964B6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FEB29-453E-4A9F-A5BA-5934C5C9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5E71-EE87-4488-87D9-160E5562225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FE572-111B-428E-8928-80F20070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8450C-AA01-497F-B867-7D151E34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9E57-48A5-4AE7-AFFE-C454E7FD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81310"/>
      </p:ext>
    </p:extLst>
  </p:cSld>
  <p:clrMapOvr>
    <a:masterClrMapping/>
  </p:clrMapOvr>
  <p:transition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A1DC-A96F-4628-A110-51468EF4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A339-E45C-432D-AAB9-1AED18A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763AB-A35A-4A8A-B4CE-2EF1538F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5E71-EE87-4488-87D9-160E5562225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A2CA6-226A-4F8B-921F-05721E5E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A7E5E-2DD9-4843-9268-84F1F09C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9E57-48A5-4AE7-AFFE-C454E7FD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40551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840163" y="2230438"/>
            <a:ext cx="1958975" cy="1906587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578989" y="2209800"/>
            <a:ext cx="1958975" cy="190658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9142801" y="2230438"/>
            <a:ext cx="1958975" cy="1906587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067595" y="2230153"/>
            <a:ext cx="1958975" cy="1906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02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/>
      <p:bldP spid="35" grpId="0"/>
      <p:bldP spid="36" grpId="0"/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6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5156-D06B-4154-96EC-D5D061C6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A0E19-5AEE-4255-8BDA-1578AA606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5AEA-AC69-4B40-A988-99CD5016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5E71-EE87-4488-87D9-160E5562225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9BEBB-0D07-47A1-A4E1-82419CCA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67CE-DF13-4335-B41A-3C34A46B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9E57-48A5-4AE7-AFFE-C454E7FD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713"/>
      </p:ext>
    </p:extLst>
  </p:cSld>
  <p:clrMapOvr>
    <a:masterClrMapping/>
  </p:clrMapOvr>
  <p:transition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1389-C382-440B-9D62-220203DA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D6D9-DB64-43A2-B561-553392FD1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E6876-6E04-45F0-B36D-A527A5BD3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FF031-66FF-4CED-8B6F-ACBF4316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5E71-EE87-4488-87D9-160E5562225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8ED8E-928F-4D22-A66C-A68F2DA1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670EE-4D8E-44F8-9868-225763A8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9E57-48A5-4AE7-AFFE-C454E7FD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20328"/>
      </p:ext>
    </p:extLst>
  </p:cSld>
  <p:clrMapOvr>
    <a:masterClrMapping/>
  </p:clrMapOvr>
  <p:transition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BDF9-39E8-4CA9-BF07-6DD72413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12AC8-FD1E-4B76-89F6-A050BE0B5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D2E98-BE4A-4A6C-87E3-547E32E2A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22FC3-89E1-47EA-9EA8-A57391797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9C497-0347-4F60-B90F-131C9AC9D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0620B-FB9A-4227-B3A4-D675EE78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5E71-EE87-4488-87D9-160E5562225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AA455-401F-457A-977E-42423CF3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B2DEC-4E4A-4550-8992-2B7BC5BD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9E57-48A5-4AE7-AFFE-C454E7FD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39299"/>
      </p:ext>
    </p:extLst>
  </p:cSld>
  <p:clrMapOvr>
    <a:masterClrMapping/>
  </p:clrMapOvr>
  <p:transition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5131-B943-4D80-A1BF-5606D9DD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1A51B-4DE9-4C8E-8D52-6A553632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5E71-EE87-4488-87D9-160E5562225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670E1-CC8E-4041-8935-867C87C1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D0346-18A3-4D84-869F-DC9D974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9E57-48A5-4AE7-AFFE-C454E7FD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71614"/>
      </p:ext>
    </p:extLst>
  </p:cSld>
  <p:clrMapOvr>
    <a:masterClrMapping/>
  </p:clrMapOvr>
  <p:transition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A5730-830A-4871-9371-FE774F64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5E71-EE87-4488-87D9-160E5562225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256FB-589B-465F-A007-9BC96426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62E81-9A39-45C5-BE78-9B6EDFCA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9E57-48A5-4AE7-AFFE-C454E7FD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85346"/>
      </p:ext>
    </p:extLst>
  </p:cSld>
  <p:clrMapOvr>
    <a:masterClrMapping/>
  </p:clrMapOvr>
  <p:transition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BFE3-7CF6-46E9-B22C-13A565E4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64A5A-60A0-488B-873F-76C8B83D5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3B75-92EF-4908-B9FB-C1C4C8959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6C943-AA98-4989-86ED-5D9D04CA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5E71-EE87-4488-87D9-160E5562225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52B0E-9FF3-47A2-A6B1-859DD48C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17404-A852-4DCF-8575-26554995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9E57-48A5-4AE7-AFFE-C454E7FD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89901"/>
      </p:ext>
    </p:extLst>
  </p:cSld>
  <p:clrMapOvr>
    <a:masterClrMapping/>
  </p:clrMapOvr>
  <p:transition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B594-2407-4D30-8AC0-F94B86C2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5DEEA-709E-4E2B-A532-719544C98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3C804-B59C-405E-BC65-38C01463D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4EF9C-30EC-4501-811A-93FE1628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5E71-EE87-4488-87D9-160E5562225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64CFC-6101-4566-8D34-0F20EA38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D4474-B100-4D6C-9ED7-09330785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9E57-48A5-4AE7-AFFE-C454E7FD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0944"/>
      </p:ext>
    </p:extLst>
  </p:cSld>
  <p:clrMapOvr>
    <a:masterClrMapping/>
  </p:clrMapOvr>
  <p:transition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CA3C-009A-47E5-8925-DCE066FA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DC324-66E9-427F-91E0-61462C1A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488F8-6AED-4131-9E89-D46C3FCE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5E71-EE87-4488-87D9-160E5562225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8E7BF-46EA-4F91-9B03-5D142EB4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DCAFE-1AF9-4919-8E39-ABEBFF968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9E57-48A5-4AE7-AFFE-C454E7FD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97978"/>
      </p:ext>
    </p:extLst>
  </p:cSld>
  <p:clrMapOvr>
    <a:masterClrMapping/>
  </p:clrMapOvr>
  <p:transition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F9118-606F-4D39-A6CB-E441F8706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9841E-9A6C-46A1-9631-6913D8D7A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541DF-E01D-457A-875A-730F7F3D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5E71-EE87-4488-87D9-160E5562225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8C797-C288-4427-9F85-6D40F5DC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74DDF-E74D-4EE3-9D35-641854E9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9E57-48A5-4AE7-AFFE-C454E7FD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41818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613007" y="3319007"/>
            <a:ext cx="960120" cy="96012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21849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>
        <p15:guide id="1" orient="horz" pos="408" userDrawn="1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1093"/>
          <p:cNvSpPr/>
          <p:nvPr userDrawn="1"/>
        </p:nvSpPr>
        <p:spPr>
          <a:xfrm>
            <a:off x="7187618" y="2307771"/>
            <a:ext cx="2076434" cy="1416044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/>
            <a:endParaRPr/>
          </a:p>
        </p:txBody>
      </p:sp>
      <p:sp>
        <p:nvSpPr>
          <p:cNvPr id="36" name="Shape 1090"/>
          <p:cNvSpPr/>
          <p:nvPr userDrawn="1"/>
        </p:nvSpPr>
        <p:spPr>
          <a:xfrm>
            <a:off x="2927947" y="2307771"/>
            <a:ext cx="2076434" cy="1416044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927350" y="2209800"/>
            <a:ext cx="2076450" cy="1370013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187617" y="2209800"/>
            <a:ext cx="2076450" cy="1370013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3514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/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650047" y="4358472"/>
            <a:ext cx="914400" cy="914400"/>
          </a:xfrm>
          <a:prstGeom prst="ellipse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91931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475162" y="2482850"/>
            <a:ext cx="3241675" cy="1965325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065212" y="2482850"/>
            <a:ext cx="3241675" cy="196532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885112" y="2482850"/>
            <a:ext cx="3241675" cy="19653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390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8" grpId="0"/>
      <p:bldP spid="30" grpId="0"/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083250" y="2571682"/>
            <a:ext cx="2093976" cy="2093976"/>
          </a:xfrm>
          <a:prstGeom prst="ellipse">
            <a:avLst/>
          </a:prstGeom>
          <a:ln w="3175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717639" y="2571682"/>
            <a:ext cx="2093976" cy="2093976"/>
          </a:xfrm>
          <a:prstGeom prst="ellipse">
            <a:avLst/>
          </a:prstGeom>
          <a:ln w="3175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6367642" y="2571682"/>
            <a:ext cx="2093976" cy="2093976"/>
          </a:xfrm>
          <a:prstGeom prst="ellipse">
            <a:avLst/>
          </a:prstGeom>
          <a:ln w="3175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9006235" y="2571682"/>
            <a:ext cx="2093976" cy="2093976"/>
          </a:xfrm>
          <a:prstGeom prst="ellipse">
            <a:avLst/>
          </a:prstGeom>
          <a:ln w="3175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238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5" grpId="0" animBg="1"/>
      <p:bldP spid="36" grpId="0" animBg="1"/>
      <p:bldP spid="37" grpId="0" animBg="1"/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596900"/>
            <a:ext cx="4546209" cy="505969"/>
          </a:xfrm>
        </p:spPr>
        <p:txBody>
          <a:bodyPr lIns="0" rIns="0" anchor="ctr">
            <a:noAutofit/>
          </a:bodyPr>
          <a:lstStyle>
            <a:lvl1pPr algn="l">
              <a:defRPr sz="4000" b="0" i="0">
                <a:solidFill>
                  <a:schemeClr val="bg1">
                    <a:lumMod val="65000"/>
                  </a:schemeClr>
                </a:solidFill>
                <a:latin typeface="Arial Regular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118305"/>
            <a:ext cx="4546209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1" y="2230154"/>
            <a:ext cx="4546208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578992" y="223015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10776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4476293"/>
            <a:ext cx="4546208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8991" y="4107766"/>
            <a:ext cx="4546209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578992" y="4476293"/>
            <a:ext cx="4546208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05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578990" y="596900"/>
            <a:ext cx="4546209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None/>
              <a:defRPr sz="2000">
                <a:latin typeface="Lato Light" panose="020F0302020204030203" pitchFamily="34" charset="0"/>
              </a:defRPr>
            </a:lvl2pPr>
            <a:lvl3pPr marL="914400" indent="0">
              <a:buNone/>
              <a:defRPr sz="1800">
                <a:latin typeface="Lato Light" panose="020F0302020204030203" pitchFamily="34" charset="0"/>
              </a:defRPr>
            </a:lvl3pPr>
            <a:lvl4pPr marL="1371600" indent="0">
              <a:buNone/>
              <a:defRPr sz="1600">
                <a:latin typeface="Lato Light" panose="020F0302020204030203" pitchFamily="34" charset="0"/>
              </a:defRPr>
            </a:lvl4pPr>
            <a:lvl5pPr marL="1828800" indent="0">
              <a:buNone/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578989" y="1117600"/>
            <a:ext cx="4546210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</a:defRPr>
            </a:lvl2pPr>
            <a:lvl3pPr marL="914400" indent="0">
              <a:buNone/>
              <a:defRPr>
                <a:latin typeface="Lato" panose="020F0502020204030203" pitchFamily="34" charset="0"/>
              </a:defRPr>
            </a:lvl3pPr>
            <a:lvl4pPr marL="1371600" indent="0">
              <a:buNone/>
              <a:defRPr>
                <a:latin typeface="Lato" panose="020F0502020204030203" pitchFamily="34" charset="0"/>
              </a:defRPr>
            </a:lvl4pPr>
            <a:lvl5pPr marL="18288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065549" y="2300288"/>
            <a:ext cx="2214563" cy="1363662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675164" y="2300288"/>
            <a:ext cx="2214563" cy="1363662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6302274" y="2300288"/>
            <a:ext cx="2214563" cy="1363662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8904911" y="2300288"/>
            <a:ext cx="2214563" cy="13636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707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/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D24F-A8CD-4E70-A371-C011B5592845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0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6" r:id="rId8"/>
    <p:sldLayoutId id="2147483668" r:id="rId9"/>
    <p:sldLayoutId id="2147483669" r:id="rId10"/>
    <p:sldLayoutId id="2147483667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ransition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2CC0E4-EE80-4FD4-955A-CA779689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6CB1D-A48D-4151-8C6F-26E2B420C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BDCD4-22DF-42DE-8B39-83DD750B5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5E71-EE87-4488-87D9-160E5562225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F489D-B780-4773-AC7B-B2A1AF2EC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29E57-48A5-4AE7-AFFE-C454E7FD30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E45E3-B5CB-45DC-8994-E6D40678501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19675" y="6291262"/>
            <a:ext cx="21526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9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s://www.tootukassa.ee/ru/content/posobiie-na-natchalo-priedprinimatielstw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ootukassa.ee/ru/content/uslugi" TargetMode="External"/><Relationship Id="rId5" Type="http://schemas.openxmlformats.org/officeDocument/2006/relationships/hyperlink" Target="https://www.tootukassa.ee/ru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vat@tootukassa.e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hyperlink" Target="mailto:Triin.Veldi@tootukassa.ee" TargetMode="External"/><Relationship Id="rId4" Type="http://schemas.openxmlformats.org/officeDocument/2006/relationships/hyperlink" Target="mailto:Julia.Eigird@tootukassa.e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vat@tootukassa.e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ubtitle 2"/>
          <p:cNvSpPr>
            <a:spLocks noGrp="1"/>
          </p:cNvSpPr>
          <p:nvPr>
            <p:ph type="subTitle" idx="1"/>
          </p:nvPr>
        </p:nvSpPr>
        <p:spPr>
          <a:xfrm>
            <a:off x="735541" y="509375"/>
            <a:ext cx="4513729" cy="4179802"/>
          </a:xfrm>
        </p:spPr>
        <p:txBody>
          <a:bodyPr>
            <a:noAutofit/>
          </a:bodyPr>
          <a:lstStyle/>
          <a:p>
            <a:pPr lvl="0"/>
            <a:endParaRPr lang="et-E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нового руководства по составлению</a:t>
            </a:r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бизнес-плана </a:t>
            </a:r>
            <a:endParaRPr lang="et-E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Töötukassa</a:t>
            </a:r>
            <a:endParaRPr lang="et-E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t-E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05.10.2020 </a:t>
            </a:r>
          </a:p>
          <a:p>
            <a:pPr lvl="0"/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15:00-15:30</a:t>
            </a:r>
          </a:p>
          <a:p>
            <a:pPr lvl="0"/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t-E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b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16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992406" y="5237068"/>
            <a:ext cx="1106581" cy="181945"/>
          </a:xfrm>
        </p:spPr>
        <p:txBody>
          <a:bodyPr wrap="square" lIns="0" t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America</a:t>
            </a:r>
          </a:p>
        </p:txBody>
      </p:sp>
      <p:sp>
        <p:nvSpPr>
          <p:cNvPr id="148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sp>
        <p:nvSpPr>
          <p:cNvPr id="786" name="Freeform 7"/>
          <p:cNvSpPr>
            <a:spLocks/>
          </p:cNvSpPr>
          <p:nvPr/>
        </p:nvSpPr>
        <p:spPr bwMode="auto">
          <a:xfrm>
            <a:off x="9428468" y="8982430"/>
            <a:ext cx="2659789" cy="1863842"/>
          </a:xfrm>
          <a:custGeom>
            <a:avLst/>
            <a:gdLst>
              <a:gd name="T0" fmla="*/ 0 w 5213"/>
              <a:gd name="T1" fmla="*/ 3101 h 3653"/>
              <a:gd name="T2" fmla="*/ 1628 w 5213"/>
              <a:gd name="T3" fmla="*/ 1861 h 3653"/>
              <a:gd name="T4" fmla="*/ 2693 w 5213"/>
              <a:gd name="T5" fmla="*/ 2287 h 3653"/>
              <a:gd name="T6" fmla="*/ 2767 w 5213"/>
              <a:gd name="T7" fmla="*/ 1251 h 3653"/>
              <a:gd name="T8" fmla="*/ 4473 w 5213"/>
              <a:gd name="T9" fmla="*/ 284 h 3653"/>
              <a:gd name="T10" fmla="*/ 4343 w 5213"/>
              <a:gd name="T11" fmla="*/ 0 h 3653"/>
              <a:gd name="T12" fmla="*/ 5213 w 5213"/>
              <a:gd name="T13" fmla="*/ 242 h 3653"/>
              <a:gd name="T14" fmla="*/ 4945 w 5213"/>
              <a:gd name="T15" fmla="*/ 1052 h 3653"/>
              <a:gd name="T16" fmla="*/ 4755 w 5213"/>
              <a:gd name="T17" fmla="*/ 750 h 3653"/>
              <a:gd name="T18" fmla="*/ 3283 w 5213"/>
              <a:gd name="T19" fmla="*/ 1779 h 3653"/>
              <a:gd name="T20" fmla="*/ 3135 w 5213"/>
              <a:gd name="T21" fmla="*/ 3061 h 3653"/>
              <a:gd name="T22" fmla="*/ 1784 w 5213"/>
              <a:gd name="T23" fmla="*/ 2563 h 3653"/>
              <a:gd name="T24" fmla="*/ 318 w 5213"/>
              <a:gd name="T25" fmla="*/ 3653 h 3653"/>
              <a:gd name="T26" fmla="*/ 0 w 5213"/>
              <a:gd name="T27" fmla="*/ 3101 h 3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13" h="3653">
                <a:moveTo>
                  <a:pt x="0" y="3101"/>
                </a:moveTo>
                <a:lnTo>
                  <a:pt x="1628" y="1861"/>
                </a:lnTo>
                <a:lnTo>
                  <a:pt x="2693" y="2287"/>
                </a:lnTo>
                <a:lnTo>
                  <a:pt x="2767" y="1251"/>
                </a:lnTo>
                <a:lnTo>
                  <a:pt x="4473" y="284"/>
                </a:lnTo>
                <a:lnTo>
                  <a:pt x="4343" y="0"/>
                </a:lnTo>
                <a:lnTo>
                  <a:pt x="5213" y="242"/>
                </a:lnTo>
                <a:lnTo>
                  <a:pt x="4945" y="1052"/>
                </a:lnTo>
                <a:lnTo>
                  <a:pt x="4755" y="750"/>
                </a:lnTo>
                <a:lnTo>
                  <a:pt x="3283" y="1779"/>
                </a:lnTo>
                <a:lnTo>
                  <a:pt x="3135" y="3061"/>
                </a:lnTo>
                <a:lnTo>
                  <a:pt x="1784" y="2563"/>
                </a:lnTo>
                <a:lnTo>
                  <a:pt x="318" y="3653"/>
                </a:lnTo>
                <a:lnTo>
                  <a:pt x="0" y="310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2065" y="140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98876" y="-280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411892" y="5609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87DF8B-C695-A840-BBA8-C3F8C42A3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157" y="764493"/>
            <a:ext cx="91821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61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160" grpId="0" build="p"/>
      <p:bldP spid="1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Triangle 68"/>
          <p:cNvSpPr/>
          <p:nvPr/>
        </p:nvSpPr>
        <p:spPr>
          <a:xfrm flipH="1">
            <a:off x="9896009" y="3410522"/>
            <a:ext cx="10462607" cy="5613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2E625A-E7C9-4FB8-870F-74E389A4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913806"/>
            <a:ext cx="2590800" cy="2162033"/>
          </a:xfrm>
        </p:spPr>
        <p:txBody>
          <a:bodyPr/>
          <a:lstStyle/>
          <a:p>
            <a:pPr lvl="0"/>
            <a:r>
              <a:rPr lang="et-EE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Canvas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68028A7-F10F-4391-9E74-5782AC75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38" y="94674"/>
            <a:ext cx="8200978" cy="58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stkülik 2">
            <a:extLst>
              <a:ext uri="{FF2B5EF4-FFF2-40B4-BE49-F238E27FC236}">
                <a16:creationId xmlns:a16="http://schemas.microsoft.com/office/drawing/2014/main" id="{DC35ECA3-FA37-40BC-AF2B-409D85B96EF3}"/>
              </a:ext>
            </a:extLst>
          </p:cNvPr>
          <p:cNvSpPr/>
          <p:nvPr/>
        </p:nvSpPr>
        <p:spPr>
          <a:xfrm>
            <a:off x="1008146" y="4971643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https://en.wikipedia.org/wiki/Business_Model_Canvas</a:t>
            </a:r>
          </a:p>
        </p:txBody>
      </p:sp>
    </p:spTree>
    <p:extLst>
      <p:ext uri="{BB962C8B-B14F-4D97-AF65-F5344CB8AC3E}">
        <p14:creationId xmlns:p14="http://schemas.microsoft.com/office/powerpoint/2010/main" val="169253477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Triangle 68"/>
          <p:cNvSpPr/>
          <p:nvPr/>
        </p:nvSpPr>
        <p:spPr>
          <a:xfrm flipH="1">
            <a:off x="9896009" y="3410522"/>
            <a:ext cx="10462607" cy="5613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2E625A-E7C9-4FB8-870F-74E389A4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737" y="447564"/>
            <a:ext cx="10694002" cy="772278"/>
          </a:xfrm>
        </p:spPr>
        <p:txBody>
          <a:bodyPr/>
          <a:lstStyle/>
          <a:p>
            <a:pPr lvl="0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Опыт других организаций, стран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11D91815-468C-4AB2-BBC4-9C8CBBBB8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17" y="1076864"/>
            <a:ext cx="10080982" cy="4843506"/>
          </a:xfrm>
          <a:prstGeom prst="rect">
            <a:avLst/>
          </a:prstGeom>
        </p:spPr>
      </p:pic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A639DFC3-43D4-446B-AEF3-667C48DA74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8215199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Triangle 68"/>
          <p:cNvSpPr/>
          <p:nvPr/>
        </p:nvSpPr>
        <p:spPr>
          <a:xfrm flipH="1">
            <a:off x="9896009" y="3410522"/>
            <a:ext cx="10462607" cy="5613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2E625A-E7C9-4FB8-870F-74E389A4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98" y="1224067"/>
            <a:ext cx="10058401" cy="4409866"/>
          </a:xfrm>
        </p:spPr>
        <p:txBody>
          <a:bodyPr/>
          <a:lstStyle/>
          <a:p>
            <a:pPr lvl="0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Обзор нового руководства </a:t>
            </a:r>
            <a:b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составлению </a:t>
            </a:r>
            <a:b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бизнес-плана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0197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Triangle 68"/>
          <p:cNvSpPr/>
          <p:nvPr/>
        </p:nvSpPr>
        <p:spPr>
          <a:xfrm flipH="1">
            <a:off x="9896009" y="3410522"/>
            <a:ext cx="10462607" cy="5613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2E625A-E7C9-4FB8-870F-74E389A4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694" y="807114"/>
            <a:ext cx="10694002" cy="772278"/>
          </a:xfrm>
        </p:spPr>
        <p:txBody>
          <a:bodyPr/>
          <a:lstStyle/>
          <a:p>
            <a:pPr lvl="0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Бизнес-план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0653B820-FED6-49BC-96FC-1F4FD937F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48" y="78098"/>
            <a:ext cx="5202748" cy="5923128"/>
          </a:xfrm>
          <a:prstGeom prst="rect">
            <a:avLst/>
          </a:prstGeom>
        </p:spPr>
      </p:pic>
      <p:sp>
        <p:nvSpPr>
          <p:cNvPr id="3" name="Ristkülik 2">
            <a:extLst>
              <a:ext uri="{FF2B5EF4-FFF2-40B4-BE49-F238E27FC236}">
                <a16:creationId xmlns:a16="http://schemas.microsoft.com/office/drawing/2014/main" id="{B9D75644-D9CD-4529-B332-5CF0A6D88AFD}"/>
              </a:ext>
            </a:extLst>
          </p:cNvPr>
          <p:cNvSpPr/>
          <p:nvPr/>
        </p:nvSpPr>
        <p:spPr>
          <a:xfrm>
            <a:off x="1066800" y="2967335"/>
            <a:ext cx="5078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F3F00"/>
                </a:solidFill>
                <a:latin typeface="Arial" panose="020B0604020202020204" pitchFamily="34" charset="0"/>
                <a:hlinkClick r:id="rId5"/>
              </a:rPr>
              <a:t>Главная страница</a:t>
            </a:r>
            <a:r>
              <a:rPr lang="ru-RU" dirty="0">
                <a:solidFill>
                  <a:srgbClr val="2E2E2E"/>
                </a:solidFill>
                <a:latin typeface="Arial" panose="020B0604020202020204" pitchFamily="34" charset="0"/>
              </a:rPr>
              <a:t> / </a:t>
            </a:r>
            <a:r>
              <a:rPr lang="ru-RU" dirty="0">
                <a:solidFill>
                  <a:srgbClr val="CF3F00"/>
                </a:solidFill>
                <a:latin typeface="Arial" panose="020B0604020202020204" pitchFamily="34" charset="0"/>
                <a:hlinkClick r:id="rId6"/>
              </a:rPr>
              <a:t>Услуги</a:t>
            </a:r>
            <a:r>
              <a:rPr lang="ru-RU" dirty="0">
                <a:solidFill>
                  <a:srgbClr val="2E2E2E"/>
                </a:solidFill>
                <a:latin typeface="Arial" panose="020B0604020202020204" pitchFamily="34" charset="0"/>
              </a:rPr>
              <a:t> / </a:t>
            </a:r>
            <a:r>
              <a:rPr lang="ru-RU" dirty="0">
                <a:solidFill>
                  <a:srgbClr val="CF3F00"/>
                </a:solidFill>
                <a:latin typeface="Arial" panose="020B0604020202020204" pitchFamily="34" charset="0"/>
                <a:hlinkClick r:id="rId7"/>
              </a:rPr>
              <a:t>Пособие на начало предпринимательства</a:t>
            </a:r>
            <a:r>
              <a:rPr lang="ru-RU" dirty="0">
                <a:solidFill>
                  <a:srgbClr val="2E2E2E"/>
                </a:solidFill>
                <a:latin typeface="Arial" panose="020B0604020202020204" pitchFamily="34" charset="0"/>
              </a:rPr>
              <a:t> / Ходатайствование и использование EVAT</a:t>
            </a:r>
            <a:r>
              <a:rPr lang="et-EE" dirty="0">
                <a:solidFill>
                  <a:srgbClr val="2E2E2E"/>
                </a:solidFill>
                <a:latin typeface="Arial" panose="020B0604020202020204" pitchFamily="34" charset="0"/>
              </a:rPr>
              <a:t> / </a:t>
            </a:r>
            <a:r>
              <a:rPr lang="ru-RU" dirty="0">
                <a:solidFill>
                  <a:srgbClr val="2E2E2E"/>
                </a:solidFill>
                <a:latin typeface="Arial" panose="020B0604020202020204" pitchFamily="34" charset="0"/>
              </a:rPr>
              <a:t>Формы и документы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78463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F9F7-4698-45FC-A905-EA19ED45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ru-RU"/>
              <a:t>Вводная часть</a:t>
            </a:r>
            <a:endParaRPr lang="en-US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BC70454-C7DB-44CB-B57E-45A6FF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285750" indent="-285750"/>
            <a:r>
              <a:rPr lang="ru-RU" sz="1400" dirty="0"/>
              <a:t>«я» форма</a:t>
            </a:r>
          </a:p>
          <a:p>
            <a:pPr marL="285750" indent="-285750"/>
            <a:r>
              <a:rPr lang="ru-RU" sz="1400" dirty="0"/>
              <a:t>Текст 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серого цвета, курсивом</a:t>
            </a:r>
          </a:p>
          <a:p>
            <a:pPr marL="285750" indent="-285750"/>
            <a:r>
              <a:rPr lang="ru-RU" sz="1400" dirty="0"/>
              <a:t>Основные вопросы в форме, если нет ответа или инфо</a:t>
            </a:r>
          </a:p>
          <a:p>
            <a:pPr marL="285750" indent="-285750"/>
            <a:r>
              <a:rPr lang="ru-RU" sz="1400" dirty="0"/>
              <a:t>Финансовые прогнозы</a:t>
            </a:r>
          </a:p>
          <a:p>
            <a:pPr marL="285750" indent="-285750"/>
            <a:r>
              <a:rPr lang="ru-RU" sz="1400" dirty="0"/>
              <a:t>Резюме (</a:t>
            </a:r>
            <a:r>
              <a:rPr lang="et-EE" sz="1400" dirty="0"/>
              <a:t>cv)</a:t>
            </a:r>
            <a:endParaRPr lang="ru-RU" sz="1400" dirty="0"/>
          </a:p>
          <a:p>
            <a:pPr marL="285750" indent="-285750"/>
            <a:r>
              <a:rPr lang="ru-RU" sz="1400" dirty="0"/>
              <a:t>Бизнес-идея</a:t>
            </a:r>
            <a:r>
              <a:rPr lang="et-EE" sz="1400" dirty="0"/>
              <a:t>, </a:t>
            </a:r>
            <a:r>
              <a:rPr lang="ru-RU" sz="1400" dirty="0"/>
              <a:t>миссия бизнеса</a:t>
            </a:r>
          </a:p>
          <a:p>
            <a:pPr marL="285750" indent="-285750"/>
            <a:r>
              <a:rPr lang="ru-RU" sz="1400" dirty="0"/>
              <a:t>Первый обзор: насколько ясно представлена ​​бизнес-идея</a:t>
            </a:r>
            <a:endParaRPr lang="en-GB" sz="1400" dirty="0"/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ldi kohatäide 6">
            <a:extLst>
              <a:ext uri="{FF2B5EF4-FFF2-40B4-BE49-F238E27FC236}">
                <a16:creationId xmlns:a16="http://schemas.microsoft.com/office/drawing/2014/main" id="{541DD696-08D4-4206-9291-035B03AA09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88" b="5088"/>
          <a:stretch>
            <a:fillRect/>
          </a:stretch>
        </p:blipFill>
        <p:spPr>
          <a:xfrm>
            <a:off x="5405862" y="1048383"/>
            <a:ext cx="6019331" cy="4757988"/>
          </a:xfrm>
          <a:prstGeom prst="rect">
            <a:avLst/>
          </a:prstGeom>
          <a:effectLst/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F8E82669-8BDF-481B-A491-A994DA3EA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29" y="6007369"/>
            <a:ext cx="3076048" cy="806525"/>
          </a:xfrm>
          <a:prstGeom prst="rect">
            <a:avLst/>
          </a:prstGeom>
        </p:spPr>
      </p:pic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57AE60DD-E9CA-4882-9FDB-7647857E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t-EE" dirty="0"/>
              <a:t>1/13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88138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F9F7-4698-45FC-A905-EA19ED45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784"/>
            <a:ext cx="3505495" cy="1622321"/>
          </a:xfrm>
        </p:spPr>
        <p:txBody>
          <a:bodyPr>
            <a:normAutofit/>
          </a:bodyPr>
          <a:lstStyle/>
          <a:p>
            <a:r>
              <a:rPr lang="ru-RU" dirty="0"/>
              <a:t>О себе</a:t>
            </a:r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BC70454-C7DB-44CB-B57E-45A6FF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111141"/>
            <a:ext cx="3505494" cy="3785419"/>
          </a:xfrm>
        </p:spPr>
        <p:txBody>
          <a:bodyPr>
            <a:normAutofit/>
          </a:bodyPr>
          <a:lstStyle/>
          <a:p>
            <a:pPr marL="285750" indent="-285750"/>
            <a:r>
              <a:rPr lang="ru-RU" sz="1400" dirty="0"/>
              <a:t>Автор открывает и описывает:</a:t>
            </a:r>
          </a:p>
          <a:p>
            <a:pPr marL="742950" lvl="1" indent="-285750"/>
            <a:r>
              <a:rPr lang="ru-RU" sz="1000" dirty="0"/>
              <a:t>личные предпосылки для ведения бизнеса</a:t>
            </a:r>
          </a:p>
          <a:p>
            <a:pPr marL="742950" lvl="1" indent="-285750"/>
            <a:r>
              <a:rPr lang="ru-RU" sz="1000" dirty="0"/>
              <a:t>внутренние ресурсы</a:t>
            </a:r>
          </a:p>
          <a:p>
            <a:pPr marL="742950" lvl="1" indent="-285750"/>
            <a:r>
              <a:rPr lang="ru-RU" sz="1000" dirty="0"/>
              <a:t>способности</a:t>
            </a:r>
          </a:p>
          <a:p>
            <a:pPr marL="285750" indent="-285750"/>
            <a:r>
              <a:rPr lang="ru-RU" sz="1400" dirty="0"/>
              <a:t>Показывает мотивацию и видение автора для открытия своего дела, проделанную предварительную работу</a:t>
            </a:r>
          </a:p>
          <a:p>
            <a:pPr marL="285750" indent="-285750"/>
            <a:r>
              <a:rPr lang="ru-RU" sz="1400" dirty="0"/>
              <a:t>Для Кассы по безработице: даёт возможность понять, достаточна ли компетенция автора - предыдущие знания, опыт и предварительная работа. </a:t>
            </a:r>
            <a:endParaRPr lang="en-GB" sz="1400" dirty="0"/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8E82669-8BDF-481B-A491-A994DA3E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6007369"/>
            <a:ext cx="3076048" cy="806525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EEFF1ADA-3C78-410C-8281-51CFC1BF7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174" y="1058705"/>
            <a:ext cx="5994708" cy="4737343"/>
          </a:xfrm>
          <a:prstGeom prst="rect">
            <a:avLst/>
          </a:prstGeom>
        </p:spPr>
      </p:pic>
      <p:sp>
        <p:nvSpPr>
          <p:cNvPr id="8" name="Slaidinumbri kohatäide 4">
            <a:extLst>
              <a:ext uri="{FF2B5EF4-FFF2-40B4-BE49-F238E27FC236}">
                <a16:creationId xmlns:a16="http://schemas.microsoft.com/office/drawing/2014/main" id="{3E05681E-3EB6-416E-B902-AEE15BD4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t-EE" dirty="0"/>
              <a:t>2/13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48403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F9F7-4698-45FC-A905-EA19ED45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784"/>
            <a:ext cx="3505495" cy="1622321"/>
          </a:xfrm>
        </p:spPr>
        <p:txBody>
          <a:bodyPr>
            <a:normAutofit/>
          </a:bodyPr>
          <a:lstStyle/>
          <a:p>
            <a:r>
              <a:rPr lang="ru-RU" dirty="0"/>
              <a:t>Клиент (рынок)</a:t>
            </a:r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BC70454-C7DB-44CB-B57E-45A6FF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111141"/>
            <a:ext cx="3505494" cy="3785419"/>
          </a:xfrm>
        </p:spPr>
        <p:txBody>
          <a:bodyPr>
            <a:normAutofit/>
          </a:bodyPr>
          <a:lstStyle/>
          <a:p>
            <a:pPr fontAlgn="t"/>
            <a:r>
              <a:rPr lang="ru-RU" sz="1400" dirty="0"/>
              <a:t>Один из самых важных разделов для успеха в бизнесе</a:t>
            </a:r>
          </a:p>
          <a:p>
            <a:pPr fontAlgn="t"/>
            <a:r>
              <a:rPr lang="ru-RU" sz="1400" dirty="0"/>
              <a:t>Общение, контакт с клиентом</a:t>
            </a:r>
          </a:p>
          <a:p>
            <a:pPr fontAlgn="t"/>
            <a:r>
              <a:rPr lang="ru-RU" sz="1400" dirty="0"/>
              <a:t>Потребности рынка и клиента</a:t>
            </a:r>
          </a:p>
          <a:p>
            <a:pPr fontAlgn="t"/>
            <a:r>
              <a:rPr lang="ru-RU" sz="1400" dirty="0"/>
              <a:t>Если "типичных клиентов" больше</a:t>
            </a:r>
          </a:p>
          <a:p>
            <a:pPr fontAlgn="t"/>
            <a:r>
              <a:rPr lang="ru-RU" sz="1400" dirty="0"/>
              <a:t>Ситуация и тенденции, тренды = обзор рынка, среды</a:t>
            </a:r>
          </a:p>
          <a:p>
            <a:pPr fontAlgn="t"/>
            <a:r>
              <a:rPr lang="ru-RU" sz="1400" dirty="0"/>
              <a:t>Касса по безработице ценит ясность, понятность и реалистичность</a:t>
            </a:r>
          </a:p>
          <a:p>
            <a:pPr marL="0" indent="0" fontAlgn="t">
              <a:buNone/>
            </a:pPr>
            <a:endParaRPr lang="ru-RU" sz="1400" dirty="0"/>
          </a:p>
          <a:p>
            <a:pPr marL="0" indent="0" fontAlgn="t">
              <a:buNone/>
            </a:pPr>
            <a:r>
              <a:rPr lang="ru-RU" sz="1400" i="1" dirty="0"/>
              <a:t>„Зарплату платит не работодатель — он только распоряжается деньгами. Зарплату платит клиент.“  </a:t>
            </a:r>
            <a:r>
              <a:rPr lang="ru-RU" sz="1400" dirty="0"/>
              <a:t>Генри Форд</a:t>
            </a: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8E82669-8BDF-481B-A491-A994DA3E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6007369"/>
            <a:ext cx="3076048" cy="806525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DBE06451-961B-45D0-AC50-8C1BD2A04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027" y="699912"/>
            <a:ext cx="5855001" cy="5454930"/>
          </a:xfrm>
          <a:prstGeom prst="rect">
            <a:avLst/>
          </a:prstGeom>
        </p:spPr>
      </p:pic>
      <p:sp>
        <p:nvSpPr>
          <p:cNvPr id="8" name="Slaidinumbri kohatäide 4">
            <a:extLst>
              <a:ext uri="{FF2B5EF4-FFF2-40B4-BE49-F238E27FC236}">
                <a16:creationId xmlns:a16="http://schemas.microsoft.com/office/drawing/2014/main" id="{A61B9B8B-5CA8-4EB8-88CC-BF9816E6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t-EE" dirty="0"/>
              <a:t>3/13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89875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F9F7-4698-45FC-A905-EA19ED45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784"/>
            <a:ext cx="3505495" cy="1622321"/>
          </a:xfrm>
        </p:spPr>
        <p:txBody>
          <a:bodyPr>
            <a:normAutofit/>
          </a:bodyPr>
          <a:lstStyle/>
          <a:p>
            <a:r>
              <a:rPr lang="ru-RU" dirty="0"/>
              <a:t>Мой продукт и/или услуга</a:t>
            </a:r>
            <a:endParaRPr lang="et-EE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BC70454-C7DB-44CB-B57E-45A6FF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111141"/>
            <a:ext cx="3505494" cy="3785419"/>
          </a:xfrm>
        </p:spPr>
        <p:txBody>
          <a:bodyPr>
            <a:normAutofit/>
          </a:bodyPr>
          <a:lstStyle/>
          <a:p>
            <a:pPr fontAlgn="t"/>
            <a:r>
              <a:rPr lang="ru-RU" sz="1500" dirty="0"/>
              <a:t>Описание. </a:t>
            </a:r>
          </a:p>
          <a:p>
            <a:pPr lvl="1" fontAlgn="t"/>
            <a:r>
              <a:rPr lang="ru-RU" sz="1100" dirty="0"/>
              <a:t>фото, ссылки на видеоматериал</a:t>
            </a:r>
          </a:p>
          <a:p>
            <a:pPr fontAlgn="t"/>
            <a:r>
              <a:rPr lang="ru-RU" sz="1500" dirty="0"/>
              <a:t>Если товаров или услуг несколько</a:t>
            </a:r>
          </a:p>
          <a:p>
            <a:pPr fontAlgn="t"/>
            <a:r>
              <a:rPr lang="ru-RU" sz="1500" dirty="0"/>
              <a:t>Касса по безработице ценит прежде всего ясность и понятность.</a:t>
            </a: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8E82669-8BDF-481B-A491-A994DA3E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6007369"/>
            <a:ext cx="3076048" cy="806525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B33BB846-C0D0-4F04-939F-3A3CB5F90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852" y="2328770"/>
            <a:ext cx="5861351" cy="2197213"/>
          </a:xfrm>
          <a:prstGeom prst="rect">
            <a:avLst/>
          </a:prstGeom>
        </p:spPr>
      </p:pic>
      <p:sp>
        <p:nvSpPr>
          <p:cNvPr id="8" name="Slaidinumbri kohatäide 4">
            <a:extLst>
              <a:ext uri="{FF2B5EF4-FFF2-40B4-BE49-F238E27FC236}">
                <a16:creationId xmlns:a16="http://schemas.microsoft.com/office/drawing/2014/main" id="{96744DC9-8575-4BF8-8E1D-083CBC7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t-EE" dirty="0"/>
              <a:t>4/13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78424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F9F7-4698-45FC-A905-EA19ED45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784"/>
            <a:ext cx="3505495" cy="1622321"/>
          </a:xfrm>
        </p:spPr>
        <p:txBody>
          <a:bodyPr>
            <a:normAutofit/>
          </a:bodyPr>
          <a:lstStyle/>
          <a:p>
            <a:r>
              <a:rPr lang="ru-RU" dirty="0"/>
              <a:t>Мои конкуренты</a:t>
            </a:r>
            <a:endParaRPr lang="et-EE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BC70454-C7DB-44CB-B57E-45A6FF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111141"/>
            <a:ext cx="3505494" cy="3785419"/>
          </a:xfrm>
        </p:spPr>
        <p:txBody>
          <a:bodyPr>
            <a:normAutofit/>
          </a:bodyPr>
          <a:lstStyle/>
          <a:p>
            <a:pPr fontAlgn="t"/>
            <a:r>
              <a:rPr lang="ru-RU" sz="1500" dirty="0"/>
              <a:t>Предварительная работа!</a:t>
            </a:r>
          </a:p>
          <a:p>
            <a:pPr fontAlgn="t"/>
            <a:r>
              <a:rPr lang="ru-RU" sz="1500" dirty="0"/>
              <a:t>Если конкурентов больше трёх</a:t>
            </a:r>
          </a:p>
          <a:p>
            <a:pPr fontAlgn="t"/>
            <a:r>
              <a:rPr lang="ru-RU" sz="1500" dirty="0"/>
              <a:t>Если конкурентов очень много</a:t>
            </a:r>
          </a:p>
          <a:p>
            <a:pPr fontAlgn="t"/>
            <a:r>
              <a:rPr lang="ru-RU" sz="1500" dirty="0"/>
              <a:t>Касса по безработице ценит предварительную работу автора - как на основе конкретных примеров конкурентов, так и на основе плана отличия от конкурентов.</a:t>
            </a: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8E82669-8BDF-481B-A491-A994DA3E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6007369"/>
            <a:ext cx="3076048" cy="806525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4C2C7BCB-CF39-4A79-B3DC-AB9E285B5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256" y="599055"/>
            <a:ext cx="5308543" cy="5656644"/>
          </a:xfrm>
          <a:prstGeom prst="rect">
            <a:avLst/>
          </a:prstGeom>
        </p:spPr>
      </p:pic>
      <p:sp>
        <p:nvSpPr>
          <p:cNvPr id="8" name="Slaidinumbri kohatäide 4">
            <a:extLst>
              <a:ext uri="{FF2B5EF4-FFF2-40B4-BE49-F238E27FC236}">
                <a16:creationId xmlns:a16="http://schemas.microsoft.com/office/drawing/2014/main" id="{AB2955A6-123B-455F-B1B1-B53A3726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t-EE" dirty="0"/>
              <a:t>5/13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21269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F9F7-4698-45FC-A905-EA19ED45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784"/>
            <a:ext cx="3505495" cy="1622321"/>
          </a:xfrm>
        </p:spPr>
        <p:txBody>
          <a:bodyPr>
            <a:normAutofit/>
          </a:bodyPr>
          <a:lstStyle/>
          <a:p>
            <a:r>
              <a:rPr lang="ru-RU" dirty="0"/>
              <a:t>Маркетинг и продажи</a:t>
            </a:r>
            <a:endParaRPr lang="et-EE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BC70454-C7DB-44CB-B57E-45A6FF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111141"/>
            <a:ext cx="3505494" cy="3785419"/>
          </a:xfrm>
        </p:spPr>
        <p:txBody>
          <a:bodyPr>
            <a:normAutofit/>
          </a:bodyPr>
          <a:lstStyle/>
          <a:p>
            <a:pPr fontAlgn="t">
              <a:lnSpc>
                <a:spcPct val="110000"/>
              </a:lnSpc>
            </a:pPr>
            <a:r>
              <a:rPr lang="ru-RU" sz="1500" dirty="0"/>
              <a:t>опыт </a:t>
            </a:r>
            <a:r>
              <a:rPr lang="et-EE" sz="1500" dirty="0"/>
              <a:t>EVAT</a:t>
            </a:r>
            <a:endParaRPr lang="ru-RU" sz="1500" dirty="0"/>
          </a:p>
          <a:p>
            <a:pPr fontAlgn="t">
              <a:lnSpc>
                <a:spcPct val="110000"/>
              </a:lnSpc>
            </a:pPr>
            <a:r>
              <a:rPr lang="ru-RU" sz="1500" dirty="0"/>
              <a:t>способность управлять продажами и маркетингом на примерах</a:t>
            </a:r>
          </a:p>
          <a:p>
            <a:pPr fontAlgn="t">
              <a:lnSpc>
                <a:spcPct val="110000"/>
              </a:lnSpc>
            </a:pPr>
            <a:r>
              <a:rPr lang="ru-RU" sz="1500" dirty="0"/>
              <a:t>связь с таблицей финансовых прогнозов.</a:t>
            </a:r>
          </a:p>
          <a:p>
            <a:pPr fontAlgn="t">
              <a:lnSpc>
                <a:spcPct val="110000"/>
              </a:lnSpc>
            </a:pPr>
            <a:r>
              <a:rPr lang="ru-RU" sz="1500" dirty="0"/>
              <a:t>Касса по безработице оценивает этот раздел с гораздо большим вниманием, чем раньше.</a:t>
            </a: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8E82669-8BDF-481B-A491-A994DA3E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6007369"/>
            <a:ext cx="3076048" cy="806525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BF23FE7B-4BC0-4B93-8B31-A333B0040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429" y="87105"/>
            <a:ext cx="5804198" cy="6680543"/>
          </a:xfrm>
          <a:prstGeom prst="rect">
            <a:avLst/>
          </a:prstGeom>
        </p:spPr>
      </p:pic>
      <p:sp>
        <p:nvSpPr>
          <p:cNvPr id="8" name="Slaidinumbri kohatäide 4">
            <a:extLst>
              <a:ext uri="{FF2B5EF4-FFF2-40B4-BE49-F238E27FC236}">
                <a16:creationId xmlns:a16="http://schemas.microsoft.com/office/drawing/2014/main" id="{43B3B46E-5C79-4C2A-AAF2-4141411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059" y="6355489"/>
            <a:ext cx="2743200" cy="365125"/>
          </a:xfrm>
        </p:spPr>
        <p:txBody>
          <a:bodyPr/>
          <a:lstStyle/>
          <a:p>
            <a:r>
              <a:rPr lang="et-EE" dirty="0"/>
              <a:t>6/13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82145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ubtitle 2"/>
          <p:cNvSpPr>
            <a:spLocks noGrp="1"/>
          </p:cNvSpPr>
          <p:nvPr>
            <p:ph type="subTitle" idx="1"/>
          </p:nvPr>
        </p:nvSpPr>
        <p:spPr>
          <a:xfrm>
            <a:off x="1066802" y="685800"/>
            <a:ext cx="10058398" cy="5486400"/>
          </a:xfrm>
        </p:spPr>
        <p:txBody>
          <a:bodyPr>
            <a:normAutofit/>
          </a:bodyPr>
          <a:lstStyle/>
          <a:p>
            <a:pPr lvl="0"/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evat@tootukassa.ee</a:t>
            </a:r>
            <a:endParaRPr lang="et-E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t-E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Julia Eigird </a:t>
            </a:r>
          </a:p>
          <a:p>
            <a:pPr lvl="0"/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osakonnajuhataja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asetäitja</a:t>
            </a:r>
            <a:endParaRPr lang="et-E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Julia.Eigird@tootukassa.ee</a:t>
            </a:r>
            <a:r>
              <a:rPr lang="et-EE" sz="1200" dirty="0">
                <a:latin typeface="Arial" panose="020B0604020202020204" pitchFamily="34" charset="0"/>
                <a:cs typeface="Arial" panose="020B0604020202020204" pitchFamily="34" charset="0"/>
              </a:rPr>
              <a:t>, tel: 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614 8551</a:t>
            </a:r>
            <a:endParaRPr lang="et-E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t-E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Triin Veldi</a:t>
            </a:r>
          </a:p>
          <a:p>
            <a:pPr lvl="0"/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peaspetsialist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ettevõtlustoetus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endParaRPr lang="et-E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Triin.Veldi@tootukassa.ee</a:t>
            </a:r>
            <a:r>
              <a:rPr lang="et-EE" sz="1200" dirty="0">
                <a:latin typeface="Arial" panose="020B0604020202020204" pitchFamily="34" charset="0"/>
                <a:cs typeface="Arial" panose="020B0604020202020204" pitchFamily="34" charset="0"/>
              </a:rPr>
              <a:t>, tel: 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614</a:t>
            </a:r>
            <a:r>
              <a:rPr lang="et-E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2836</a:t>
            </a:r>
            <a:endParaRPr lang="et-E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b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992406" y="5237068"/>
            <a:ext cx="1106581" cy="181945"/>
          </a:xfrm>
        </p:spPr>
        <p:txBody>
          <a:bodyPr wrap="square" lIns="0" t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000" dirty="0"/>
              <a:t>South America</a:t>
            </a:r>
          </a:p>
        </p:txBody>
      </p:sp>
      <p:sp>
        <p:nvSpPr>
          <p:cNvPr id="148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sp>
        <p:nvSpPr>
          <p:cNvPr id="786" name="Freeform 7"/>
          <p:cNvSpPr>
            <a:spLocks/>
          </p:cNvSpPr>
          <p:nvPr/>
        </p:nvSpPr>
        <p:spPr bwMode="auto">
          <a:xfrm>
            <a:off x="9428468" y="8982430"/>
            <a:ext cx="2659789" cy="1863842"/>
          </a:xfrm>
          <a:custGeom>
            <a:avLst/>
            <a:gdLst>
              <a:gd name="T0" fmla="*/ 0 w 5213"/>
              <a:gd name="T1" fmla="*/ 3101 h 3653"/>
              <a:gd name="T2" fmla="*/ 1628 w 5213"/>
              <a:gd name="T3" fmla="*/ 1861 h 3653"/>
              <a:gd name="T4" fmla="*/ 2693 w 5213"/>
              <a:gd name="T5" fmla="*/ 2287 h 3653"/>
              <a:gd name="T6" fmla="*/ 2767 w 5213"/>
              <a:gd name="T7" fmla="*/ 1251 h 3653"/>
              <a:gd name="T8" fmla="*/ 4473 w 5213"/>
              <a:gd name="T9" fmla="*/ 284 h 3653"/>
              <a:gd name="T10" fmla="*/ 4343 w 5213"/>
              <a:gd name="T11" fmla="*/ 0 h 3653"/>
              <a:gd name="T12" fmla="*/ 5213 w 5213"/>
              <a:gd name="T13" fmla="*/ 242 h 3653"/>
              <a:gd name="T14" fmla="*/ 4945 w 5213"/>
              <a:gd name="T15" fmla="*/ 1052 h 3653"/>
              <a:gd name="T16" fmla="*/ 4755 w 5213"/>
              <a:gd name="T17" fmla="*/ 750 h 3653"/>
              <a:gd name="T18" fmla="*/ 3283 w 5213"/>
              <a:gd name="T19" fmla="*/ 1779 h 3653"/>
              <a:gd name="T20" fmla="*/ 3135 w 5213"/>
              <a:gd name="T21" fmla="*/ 3061 h 3653"/>
              <a:gd name="T22" fmla="*/ 1784 w 5213"/>
              <a:gd name="T23" fmla="*/ 2563 h 3653"/>
              <a:gd name="T24" fmla="*/ 318 w 5213"/>
              <a:gd name="T25" fmla="*/ 3653 h 3653"/>
              <a:gd name="T26" fmla="*/ 0 w 5213"/>
              <a:gd name="T27" fmla="*/ 3101 h 3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13" h="3653">
                <a:moveTo>
                  <a:pt x="0" y="3101"/>
                </a:moveTo>
                <a:lnTo>
                  <a:pt x="1628" y="1861"/>
                </a:lnTo>
                <a:lnTo>
                  <a:pt x="2693" y="2287"/>
                </a:lnTo>
                <a:lnTo>
                  <a:pt x="2767" y="1251"/>
                </a:lnTo>
                <a:lnTo>
                  <a:pt x="4473" y="284"/>
                </a:lnTo>
                <a:lnTo>
                  <a:pt x="4343" y="0"/>
                </a:lnTo>
                <a:lnTo>
                  <a:pt x="5213" y="242"/>
                </a:lnTo>
                <a:lnTo>
                  <a:pt x="4945" y="1052"/>
                </a:lnTo>
                <a:lnTo>
                  <a:pt x="4755" y="750"/>
                </a:lnTo>
                <a:lnTo>
                  <a:pt x="3283" y="1779"/>
                </a:lnTo>
                <a:lnTo>
                  <a:pt x="3135" y="3061"/>
                </a:lnTo>
                <a:lnTo>
                  <a:pt x="1784" y="2563"/>
                </a:lnTo>
                <a:lnTo>
                  <a:pt x="318" y="3653"/>
                </a:lnTo>
                <a:lnTo>
                  <a:pt x="0" y="310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8592065" y="140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598876" y="-280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-411892" y="5609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771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160" grpId="0" build="p"/>
      <p:bldP spid="1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F9F7-4698-45FC-A905-EA19ED45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784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действий по запуску бизнеса</a:t>
            </a:r>
            <a:endParaRPr lang="et-EE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BC70454-C7DB-44CB-B57E-45A6FF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111141"/>
            <a:ext cx="3505494" cy="3785419"/>
          </a:xfrm>
        </p:spPr>
        <p:txBody>
          <a:bodyPr>
            <a:normAutofit/>
          </a:bodyPr>
          <a:lstStyle/>
          <a:p>
            <a:pPr fontAlgn="t"/>
            <a:r>
              <a:rPr lang="ru-RU" sz="1500" dirty="0"/>
              <a:t>Перечень наиболее важного</a:t>
            </a:r>
          </a:p>
          <a:p>
            <a:pPr fontAlgn="t"/>
            <a:r>
              <a:rPr lang="ru-RU" sz="1500" dirty="0"/>
              <a:t>Отличие от предыдущей формы.</a:t>
            </a:r>
          </a:p>
          <a:p>
            <a:pPr fontAlgn="t"/>
            <a:r>
              <a:rPr lang="ru-RU" sz="1500" dirty="0"/>
              <a:t>Касса по безработице также оценивает умение использования имеющихся ресурсов и реалистичность прилагаемого плана действий.</a:t>
            </a: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8E82669-8BDF-481B-A491-A994DA3E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6007369"/>
            <a:ext cx="3076048" cy="806525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4FF982A7-66BA-4D8F-995C-1B52FCE54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685" y="597309"/>
            <a:ext cx="5533686" cy="5660136"/>
          </a:xfrm>
          <a:prstGeom prst="rect">
            <a:avLst/>
          </a:prstGeom>
        </p:spPr>
      </p:pic>
      <p:sp>
        <p:nvSpPr>
          <p:cNvPr id="8" name="Slaidinumbri kohatäide 4">
            <a:extLst>
              <a:ext uri="{FF2B5EF4-FFF2-40B4-BE49-F238E27FC236}">
                <a16:creationId xmlns:a16="http://schemas.microsoft.com/office/drawing/2014/main" id="{65A9AFCD-9425-440F-BFF4-879C93F9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t-EE" dirty="0"/>
              <a:t>7/13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02003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F9F7-4698-45FC-A905-EA19ED45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784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ru-RU" dirty="0"/>
              <a:t>Ограничения и предпосылки для открытия бизнеса</a:t>
            </a:r>
            <a:endParaRPr lang="et-EE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BC70454-C7DB-44CB-B57E-45A6FF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2511553"/>
            <a:ext cx="3505495" cy="2966684"/>
          </a:xfrm>
        </p:spPr>
        <p:txBody>
          <a:bodyPr>
            <a:normAutofit/>
          </a:bodyPr>
          <a:lstStyle/>
          <a:p>
            <a:pPr fontAlgn="t"/>
            <a:r>
              <a:rPr lang="ru-RU" sz="1500" dirty="0"/>
              <a:t>Что необходимо привести в порядок перед открытием бизнеса</a:t>
            </a:r>
          </a:p>
          <a:p>
            <a:pPr fontAlgn="t"/>
            <a:r>
              <a:rPr lang="ru-RU" sz="1500" dirty="0"/>
              <a:t>Моя первая продажа - предполагается, что автор бизнес-плана тщательно продумал шаги и предлагает реалистичное время</a:t>
            </a: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8E82669-8BDF-481B-A491-A994DA3E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6007369"/>
            <a:ext cx="3076048" cy="806525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884A1683-6ACB-4413-AF59-06CCBA02D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779" y="1093632"/>
            <a:ext cx="5791498" cy="4667490"/>
          </a:xfrm>
          <a:prstGeom prst="rect">
            <a:avLst/>
          </a:prstGeom>
        </p:spPr>
      </p:pic>
      <p:sp>
        <p:nvSpPr>
          <p:cNvPr id="8" name="Slaidinumbri kohatäide 4">
            <a:extLst>
              <a:ext uri="{FF2B5EF4-FFF2-40B4-BE49-F238E27FC236}">
                <a16:creationId xmlns:a16="http://schemas.microsoft.com/office/drawing/2014/main" id="{FD0D8B4C-C625-43C8-BA9E-54626BF8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t-EE" dirty="0"/>
              <a:t>8/13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11786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F9F7-4698-45FC-A905-EA19ED45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784"/>
            <a:ext cx="3701690" cy="1646401"/>
          </a:xfrm>
        </p:spPr>
        <p:txBody>
          <a:bodyPr>
            <a:normAutofit/>
          </a:bodyPr>
          <a:lstStyle/>
          <a:p>
            <a:r>
              <a:rPr lang="ru-RU" dirty="0"/>
              <a:t>Производство, снабжение</a:t>
            </a:r>
            <a:endParaRPr lang="et-EE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BC70454-C7DB-44CB-B57E-45A6FF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2511553"/>
            <a:ext cx="3505495" cy="2966684"/>
          </a:xfrm>
        </p:spPr>
        <p:txBody>
          <a:bodyPr>
            <a:normAutofit/>
          </a:bodyPr>
          <a:lstStyle/>
          <a:p>
            <a:pPr fontAlgn="t"/>
            <a:r>
              <a:rPr lang="ru-RU" sz="1500" dirty="0"/>
              <a:t>Если есть 2-3 основных продукта с разными производственными процессами</a:t>
            </a:r>
          </a:p>
          <a:p>
            <a:pPr fontAlgn="t"/>
            <a:r>
              <a:rPr lang="ru-RU" sz="1500" dirty="0"/>
              <a:t>Расчет запасов и ресурсов должен соответствовать финансовым прогнозам.</a:t>
            </a:r>
          </a:p>
          <a:p>
            <a:pPr fontAlgn="t"/>
            <a:r>
              <a:rPr lang="ru-RU" sz="1500" dirty="0"/>
              <a:t>Случаи с бизнесом по оказанию услуги</a:t>
            </a:r>
          </a:p>
          <a:p>
            <a:pPr fontAlgn="t"/>
            <a:r>
              <a:rPr lang="ru-RU" sz="1500" dirty="0"/>
              <a:t>Касса по безработице оценивает наличие исчерпывающего и четкого описания</a:t>
            </a: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8E82669-8BDF-481B-A491-A994DA3E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6007369"/>
            <a:ext cx="3076048" cy="806525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12055A3C-C938-4FD9-88EA-6D0A33064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728" y="782466"/>
            <a:ext cx="5829600" cy="5289822"/>
          </a:xfrm>
          <a:prstGeom prst="rect">
            <a:avLst/>
          </a:prstGeom>
        </p:spPr>
      </p:pic>
      <p:sp>
        <p:nvSpPr>
          <p:cNvPr id="8" name="Slaidinumbri kohatäide 4">
            <a:extLst>
              <a:ext uri="{FF2B5EF4-FFF2-40B4-BE49-F238E27FC236}">
                <a16:creationId xmlns:a16="http://schemas.microsoft.com/office/drawing/2014/main" id="{E07F4AEF-A8DA-421E-ABCA-3B42D64E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t-EE" dirty="0"/>
              <a:t>9/13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79068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F9F7-4698-45FC-A905-EA19ED45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784"/>
            <a:ext cx="3701690" cy="1646401"/>
          </a:xfrm>
        </p:spPr>
        <p:txBody>
          <a:bodyPr>
            <a:normAutofit/>
          </a:bodyPr>
          <a:lstStyle/>
          <a:p>
            <a:r>
              <a:rPr lang="ru-RU" dirty="0"/>
              <a:t>Персонал и партнёры</a:t>
            </a:r>
            <a:endParaRPr lang="et-EE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BC70454-C7DB-44CB-B57E-45A6FF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2511553"/>
            <a:ext cx="3505495" cy="2966684"/>
          </a:xfrm>
        </p:spPr>
        <p:txBody>
          <a:bodyPr>
            <a:normAutofit/>
          </a:bodyPr>
          <a:lstStyle/>
          <a:p>
            <a:pPr fontAlgn="t"/>
            <a:r>
              <a:rPr lang="ru-RU" sz="1500" dirty="0"/>
              <a:t>Реалистичность запланированного, в </a:t>
            </a:r>
            <a:r>
              <a:rPr lang="ru-RU" sz="1500" dirty="0" err="1"/>
              <a:t>тч</a:t>
            </a:r>
            <a:r>
              <a:rPr lang="ru-RU" sz="1500" dirty="0"/>
              <a:t> опыт </a:t>
            </a:r>
            <a:r>
              <a:rPr lang="et-EE" sz="1500" dirty="0"/>
              <a:t>EVAT</a:t>
            </a:r>
            <a:endParaRPr lang="ru-RU" sz="1500" dirty="0"/>
          </a:p>
          <a:p>
            <a:pPr fontAlgn="t"/>
            <a:r>
              <a:rPr lang="ru-RU" sz="1500" dirty="0"/>
              <a:t>Уровень заработной платы по отрасли и региону.</a:t>
            </a:r>
          </a:p>
          <a:p>
            <a:pPr fontAlgn="t"/>
            <a:r>
              <a:rPr lang="ru-RU" sz="1500" dirty="0"/>
              <a:t>Найм сотрудников для всех видов деятельности </a:t>
            </a:r>
            <a:r>
              <a:rPr lang="et-EE" sz="1500" dirty="0"/>
              <a:t>vs </a:t>
            </a:r>
            <a:r>
              <a:rPr lang="ru-RU" sz="1500" dirty="0"/>
              <a:t>партнеры по сотрудничеству.</a:t>
            </a:r>
          </a:p>
          <a:p>
            <a:pPr fontAlgn="t"/>
            <a:r>
              <a:rPr lang="ru-RU" sz="1500" dirty="0"/>
              <a:t>Касса по безработице оценивает реалистичность</a:t>
            </a: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8E82669-8BDF-481B-A491-A994DA3E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6007369"/>
            <a:ext cx="3076048" cy="806525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486A9899-98A4-4383-814D-EADDA1FD1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429" y="750714"/>
            <a:ext cx="5804198" cy="5353325"/>
          </a:xfrm>
          <a:prstGeom prst="rect">
            <a:avLst/>
          </a:prstGeom>
        </p:spPr>
      </p:pic>
      <p:sp>
        <p:nvSpPr>
          <p:cNvPr id="8" name="Slaidinumbri kohatäide 4">
            <a:extLst>
              <a:ext uri="{FF2B5EF4-FFF2-40B4-BE49-F238E27FC236}">
                <a16:creationId xmlns:a16="http://schemas.microsoft.com/office/drawing/2014/main" id="{F295F82A-6246-42B4-A1A2-7A29AF13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t-EE" dirty="0"/>
              <a:t>10/13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29236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F9F7-4698-45FC-A905-EA19ED45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784"/>
            <a:ext cx="3701690" cy="1646401"/>
          </a:xfrm>
        </p:spPr>
        <p:txBody>
          <a:bodyPr>
            <a:normAutofit/>
          </a:bodyPr>
          <a:lstStyle/>
          <a:p>
            <a:r>
              <a:rPr lang="ru-RU" dirty="0" err="1"/>
              <a:t>Цено</a:t>
            </a:r>
            <a:r>
              <a:rPr lang="ru-RU" dirty="0"/>
              <a:t>-образование</a:t>
            </a:r>
            <a:endParaRPr lang="et-EE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BC70454-C7DB-44CB-B57E-45A6FF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2511553"/>
            <a:ext cx="3505495" cy="2966684"/>
          </a:xfrm>
        </p:spPr>
        <p:txBody>
          <a:bodyPr>
            <a:normAutofit/>
          </a:bodyPr>
          <a:lstStyle/>
          <a:p>
            <a:pPr fontAlgn="t"/>
            <a:r>
              <a:rPr lang="ru-RU" sz="1500" dirty="0"/>
              <a:t>Как понять успешен ли твой бизнес?</a:t>
            </a:r>
          </a:p>
          <a:p>
            <a:pPr fontAlgn="t"/>
            <a:r>
              <a:rPr lang="ru-RU" sz="1500" dirty="0"/>
              <a:t>Касса по безработице оценивает реалистичность</a:t>
            </a: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8E82669-8BDF-481B-A491-A994DA3E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6007369"/>
            <a:ext cx="3076048" cy="806525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7BE8C134-D908-4071-9438-5FA436DB9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677" y="995202"/>
            <a:ext cx="5867702" cy="4864350"/>
          </a:xfrm>
          <a:prstGeom prst="rect">
            <a:avLst/>
          </a:prstGeom>
        </p:spPr>
      </p:pic>
      <p:sp>
        <p:nvSpPr>
          <p:cNvPr id="8" name="Slaidinumbri kohatäide 4">
            <a:extLst>
              <a:ext uri="{FF2B5EF4-FFF2-40B4-BE49-F238E27FC236}">
                <a16:creationId xmlns:a16="http://schemas.microsoft.com/office/drawing/2014/main" id="{9B11467D-7865-46C1-82C3-2FF3352F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t-EE" dirty="0"/>
              <a:t>11/13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95391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F9F7-4698-45FC-A905-EA19ED45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784"/>
            <a:ext cx="3701690" cy="1646401"/>
          </a:xfrm>
        </p:spPr>
        <p:txBody>
          <a:bodyPr>
            <a:normAutofit/>
          </a:bodyPr>
          <a:lstStyle/>
          <a:p>
            <a:r>
              <a:rPr lang="ru-RU" dirty="0"/>
              <a:t>Расчёты</a:t>
            </a:r>
            <a:endParaRPr lang="et-EE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BC70454-C7DB-44CB-B57E-45A6FF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2511553"/>
            <a:ext cx="3505495" cy="2966684"/>
          </a:xfrm>
        </p:spPr>
        <p:txBody>
          <a:bodyPr>
            <a:normAutofit/>
          </a:bodyPr>
          <a:lstStyle/>
          <a:p>
            <a:pPr fontAlgn="t"/>
            <a:r>
              <a:rPr lang="ru-RU" sz="1500" dirty="0"/>
              <a:t>Опыт </a:t>
            </a:r>
            <a:r>
              <a:rPr lang="et-EE" sz="1500" dirty="0"/>
              <a:t>EVAT</a:t>
            </a:r>
            <a:endParaRPr lang="ru-RU" sz="1500" dirty="0"/>
          </a:p>
          <a:p>
            <a:pPr fontAlgn="t"/>
            <a:r>
              <a:rPr lang="ru-RU" sz="1500" dirty="0"/>
              <a:t>Касса по безработице отслеживает, связаны ли условия расчетов в этой таблице с прогнозом движения денежных средств, описанным в финансовом прогнозе.</a:t>
            </a: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8E82669-8BDF-481B-A491-A994DA3E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6007369"/>
            <a:ext cx="3076048" cy="806525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36FCBDBA-9882-4B6F-BA63-09189933D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027" y="1700088"/>
            <a:ext cx="5855001" cy="3454578"/>
          </a:xfrm>
          <a:prstGeom prst="rect">
            <a:avLst/>
          </a:prstGeom>
        </p:spPr>
      </p:pic>
      <p:sp>
        <p:nvSpPr>
          <p:cNvPr id="8" name="Slaidinumbri kohatäide 4">
            <a:extLst>
              <a:ext uri="{FF2B5EF4-FFF2-40B4-BE49-F238E27FC236}">
                <a16:creationId xmlns:a16="http://schemas.microsoft.com/office/drawing/2014/main" id="{74D526DC-E758-4FEA-934C-2059BD0C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t-EE" dirty="0"/>
              <a:t>12/13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3347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F9F7-4698-45FC-A905-EA19ED45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784"/>
            <a:ext cx="3701690" cy="1646401"/>
          </a:xfrm>
        </p:spPr>
        <p:txBody>
          <a:bodyPr>
            <a:normAutofit/>
          </a:bodyPr>
          <a:lstStyle/>
          <a:p>
            <a:r>
              <a:rPr lang="ru-RU" dirty="0"/>
              <a:t>Риски, </a:t>
            </a:r>
            <a:br>
              <a:rPr lang="ru-RU" dirty="0"/>
            </a:br>
            <a:r>
              <a:rPr lang="ru-RU" dirty="0"/>
              <a:t>мой план «Б»</a:t>
            </a:r>
            <a:endParaRPr lang="et-EE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BC70454-C7DB-44CB-B57E-45A6FF10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2511553"/>
            <a:ext cx="3505495" cy="2966684"/>
          </a:xfrm>
        </p:spPr>
        <p:txBody>
          <a:bodyPr>
            <a:normAutofit/>
          </a:bodyPr>
          <a:lstStyle/>
          <a:p>
            <a:pPr fontAlgn="t"/>
            <a:r>
              <a:rPr lang="ru-RU" sz="1500" dirty="0"/>
              <a:t>В свете коронавируса этот раздел стал неожиданно важным </a:t>
            </a:r>
            <a:r>
              <a:rPr lang="ru-RU" sz="1500" dirty="0">
                <a:sym typeface="Wingdings" panose="05000000000000000000" pitchFamily="2" charset="2"/>
              </a:rPr>
              <a:t> </a:t>
            </a:r>
            <a:endParaRPr lang="ru-RU" sz="1500" dirty="0"/>
          </a:p>
          <a:p>
            <a:pPr fontAlgn="t"/>
            <a:r>
              <a:rPr lang="ru-RU" sz="1500" dirty="0"/>
              <a:t>Касса по безработице оценивает, были ли учтены наиболее реалистичные риски и как ведет себя автор, когда они возникают.</a:t>
            </a: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8E82669-8BDF-481B-A491-A994DA3E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6007369"/>
            <a:ext cx="3076048" cy="806525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7ADA30E3-6052-42AD-9AFF-DC9D826D4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553" y="1979502"/>
            <a:ext cx="5835950" cy="2895749"/>
          </a:xfrm>
          <a:prstGeom prst="rect">
            <a:avLst/>
          </a:prstGeom>
        </p:spPr>
      </p:pic>
      <p:sp>
        <p:nvSpPr>
          <p:cNvPr id="8" name="Slaidinumbri kohatäide 4">
            <a:extLst>
              <a:ext uri="{FF2B5EF4-FFF2-40B4-BE49-F238E27FC236}">
                <a16:creationId xmlns:a16="http://schemas.microsoft.com/office/drawing/2014/main" id="{7CD3BC7B-994D-45BA-8B7F-9C84FF15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t-EE" dirty="0"/>
              <a:t>13/13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6338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>
            <a:spLocks noGrp="1"/>
          </p:cNvSpPr>
          <p:nvPr>
            <p:ph type="ctrTitle"/>
          </p:nvPr>
        </p:nvSpPr>
        <p:spPr>
          <a:xfrm>
            <a:off x="944862" y="789093"/>
            <a:ext cx="3084728" cy="2640723"/>
          </a:xfr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buClr>
                <a:srgbClr val="E46C0A"/>
              </a:buClr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за внимание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b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t-EE" altLang="et-E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altLang="et-EE" sz="20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evat@tootukassa.ee</a:t>
            </a:r>
            <a:r>
              <a:rPr lang="et-EE" altLang="et-EE" sz="20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t-EE" altLang="et-EE" sz="9600" dirty="0">
                <a:solidFill>
                  <a:srgbClr val="E46C0A"/>
                </a:solidFill>
                <a:latin typeface="Calibri Light" panose="020F0302020204030204" pitchFamily="34" charset="0"/>
              </a:rPr>
            </a:b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082317" y="6296973"/>
            <a:ext cx="5265797" cy="328251"/>
          </a:xfrm>
        </p:spPr>
        <p:txBody>
          <a:bodyPr anchor="t">
            <a:no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  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44862" y="1612471"/>
            <a:ext cx="9565562" cy="4388755"/>
            <a:chOff x="1129184" y="1612471"/>
            <a:chExt cx="9381240" cy="4388755"/>
          </a:xfrm>
        </p:grpSpPr>
        <p:grpSp>
          <p:nvGrpSpPr>
            <p:cNvPr id="2" name="Group 1"/>
            <p:cNvGrpSpPr/>
            <p:nvPr/>
          </p:nvGrpSpPr>
          <p:grpSpPr>
            <a:xfrm>
              <a:off x="3803258" y="1612471"/>
              <a:ext cx="6707166" cy="4388755"/>
              <a:chOff x="2863282" y="837384"/>
              <a:chExt cx="7673202" cy="5020870"/>
            </a:xfrm>
          </p:grpSpPr>
          <p:sp>
            <p:nvSpPr>
              <p:cNvPr id="438" name="Shape 52843"/>
              <p:cNvSpPr/>
              <p:nvPr/>
            </p:nvSpPr>
            <p:spPr>
              <a:xfrm>
                <a:off x="3747175" y="837384"/>
                <a:ext cx="1708473" cy="1972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5400"/>
                    </a:lnTo>
                    <a:lnTo>
                      <a:pt x="21600" y="16200"/>
                    </a:lnTo>
                    <a:lnTo>
                      <a:pt x="10800" y="21600"/>
                    </a:lnTo>
                    <a:lnTo>
                      <a:pt x="0" y="162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320" tIns="20320" rIns="20320" bIns="2032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35" name="Shape 52827"/>
              <p:cNvSpPr/>
              <p:nvPr/>
            </p:nvSpPr>
            <p:spPr>
              <a:xfrm>
                <a:off x="6374074" y="2355889"/>
                <a:ext cx="1708473" cy="1972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5400"/>
                    </a:lnTo>
                    <a:lnTo>
                      <a:pt x="21600" y="16200"/>
                    </a:lnTo>
                    <a:lnTo>
                      <a:pt x="10800" y="21600"/>
                    </a:lnTo>
                    <a:lnTo>
                      <a:pt x="0" y="162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320" tIns="20320" rIns="20320" bIns="2032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40" name="Shape 52853"/>
              <p:cNvSpPr/>
              <p:nvPr/>
            </p:nvSpPr>
            <p:spPr>
              <a:xfrm>
                <a:off x="5498442" y="3885478"/>
                <a:ext cx="1708474" cy="1972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5400"/>
                    </a:lnTo>
                    <a:lnTo>
                      <a:pt x="21600" y="16200"/>
                    </a:lnTo>
                    <a:lnTo>
                      <a:pt x="10800" y="21600"/>
                    </a:lnTo>
                    <a:lnTo>
                      <a:pt x="0" y="162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320" tIns="20320" rIns="20320" bIns="2032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Shape 26852"/>
              <p:cNvSpPr/>
              <p:nvPr/>
            </p:nvSpPr>
            <p:spPr>
              <a:xfrm>
                <a:off x="6826798" y="3085329"/>
                <a:ext cx="794300" cy="617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45" extrusionOk="0">
                    <a:moveTo>
                      <a:pt x="3348" y="2"/>
                    </a:moveTo>
                    <a:cubicBezTo>
                      <a:pt x="1989" y="2"/>
                      <a:pt x="0" y="1403"/>
                      <a:pt x="0" y="2554"/>
                    </a:cubicBezTo>
                    <a:cubicBezTo>
                      <a:pt x="0" y="4074"/>
                      <a:pt x="0" y="9708"/>
                      <a:pt x="0" y="11941"/>
                    </a:cubicBezTo>
                    <a:lnTo>
                      <a:pt x="787" y="9825"/>
                    </a:lnTo>
                    <a:cubicBezTo>
                      <a:pt x="1450" y="8140"/>
                      <a:pt x="3062" y="7455"/>
                      <a:pt x="4387" y="8299"/>
                    </a:cubicBezTo>
                    <a:lnTo>
                      <a:pt x="10982" y="12492"/>
                    </a:lnTo>
                    <a:cubicBezTo>
                      <a:pt x="12306" y="13336"/>
                      <a:pt x="12845" y="15385"/>
                      <a:pt x="12182" y="17070"/>
                    </a:cubicBezTo>
                    <a:cubicBezTo>
                      <a:pt x="12182" y="17070"/>
                      <a:pt x="10810" y="20494"/>
                      <a:pt x="10810" y="20494"/>
                    </a:cubicBezTo>
                    <a:cubicBezTo>
                      <a:pt x="11174" y="21294"/>
                      <a:pt x="11975" y="21582"/>
                      <a:pt x="12615" y="21135"/>
                    </a:cubicBezTo>
                    <a:cubicBezTo>
                      <a:pt x="13068" y="20819"/>
                      <a:pt x="13116" y="19783"/>
                      <a:pt x="12988" y="18904"/>
                    </a:cubicBezTo>
                    <a:lnTo>
                      <a:pt x="13281" y="18750"/>
                    </a:lnTo>
                    <a:cubicBezTo>
                      <a:pt x="13637" y="19575"/>
                      <a:pt x="14457" y="19883"/>
                      <a:pt x="15106" y="19429"/>
                    </a:cubicBezTo>
                    <a:cubicBezTo>
                      <a:pt x="15579" y="19099"/>
                      <a:pt x="15717" y="17972"/>
                      <a:pt x="15620" y="17070"/>
                    </a:cubicBezTo>
                    <a:lnTo>
                      <a:pt x="15882" y="16890"/>
                    </a:lnTo>
                    <a:cubicBezTo>
                      <a:pt x="16417" y="17509"/>
                      <a:pt x="17213" y="18017"/>
                      <a:pt x="17687" y="17685"/>
                    </a:cubicBezTo>
                    <a:cubicBezTo>
                      <a:pt x="18337" y="17232"/>
                      <a:pt x="18458" y="16177"/>
                      <a:pt x="18101" y="15351"/>
                    </a:cubicBezTo>
                    <a:lnTo>
                      <a:pt x="14037" y="6157"/>
                    </a:lnTo>
                    <a:lnTo>
                      <a:pt x="12030" y="8530"/>
                    </a:lnTo>
                    <a:cubicBezTo>
                      <a:pt x="12030" y="8530"/>
                      <a:pt x="8903" y="8772"/>
                      <a:pt x="8390" y="8119"/>
                    </a:cubicBezTo>
                    <a:cubicBezTo>
                      <a:pt x="7855" y="7440"/>
                      <a:pt x="8047" y="3387"/>
                      <a:pt x="8047" y="3387"/>
                    </a:cubicBezTo>
                    <a:lnTo>
                      <a:pt x="10729" y="2"/>
                    </a:lnTo>
                    <a:cubicBezTo>
                      <a:pt x="10729" y="2"/>
                      <a:pt x="6106" y="2"/>
                      <a:pt x="3348" y="2"/>
                    </a:cubicBezTo>
                    <a:close/>
                    <a:moveTo>
                      <a:pt x="12877" y="15"/>
                    </a:moveTo>
                    <a:lnTo>
                      <a:pt x="10195" y="3426"/>
                    </a:lnTo>
                    <a:lnTo>
                      <a:pt x="9529" y="4285"/>
                    </a:lnTo>
                    <a:cubicBezTo>
                      <a:pt x="9529" y="4285"/>
                      <a:pt x="9332" y="5791"/>
                      <a:pt x="9852" y="6452"/>
                    </a:cubicBezTo>
                    <a:cubicBezTo>
                      <a:pt x="10337" y="7069"/>
                      <a:pt x="11536" y="6837"/>
                      <a:pt x="11536" y="6837"/>
                    </a:cubicBezTo>
                    <a:lnTo>
                      <a:pt x="14874" y="3426"/>
                    </a:lnTo>
                    <a:lnTo>
                      <a:pt x="19583" y="14518"/>
                    </a:lnTo>
                    <a:cubicBezTo>
                      <a:pt x="19583" y="14518"/>
                      <a:pt x="21600" y="14512"/>
                      <a:pt x="21600" y="13659"/>
                    </a:cubicBezTo>
                    <a:cubicBezTo>
                      <a:pt x="21599" y="8488"/>
                      <a:pt x="21600" y="5991"/>
                      <a:pt x="21600" y="4285"/>
                    </a:cubicBezTo>
                    <a:cubicBezTo>
                      <a:pt x="21600" y="4285"/>
                      <a:pt x="20806" y="2570"/>
                      <a:pt x="20511" y="2195"/>
                    </a:cubicBezTo>
                    <a:cubicBezTo>
                      <a:pt x="20237" y="1847"/>
                      <a:pt x="19177" y="41"/>
                      <a:pt x="17556" y="15"/>
                    </a:cubicBezTo>
                    <a:cubicBezTo>
                      <a:pt x="15583" y="-18"/>
                      <a:pt x="12877" y="15"/>
                      <a:pt x="12877" y="15"/>
                    </a:cubicBezTo>
                    <a:close/>
                    <a:moveTo>
                      <a:pt x="2854" y="9581"/>
                    </a:moveTo>
                    <a:cubicBezTo>
                      <a:pt x="2609" y="9684"/>
                      <a:pt x="2403" y="9906"/>
                      <a:pt x="2279" y="10222"/>
                    </a:cubicBezTo>
                    <a:lnTo>
                      <a:pt x="776" y="14031"/>
                    </a:lnTo>
                    <a:cubicBezTo>
                      <a:pt x="528" y="14662"/>
                      <a:pt x="723" y="15433"/>
                      <a:pt x="1220" y="15749"/>
                    </a:cubicBezTo>
                    <a:cubicBezTo>
                      <a:pt x="1717" y="16065"/>
                      <a:pt x="2323" y="15804"/>
                      <a:pt x="2571" y="15172"/>
                    </a:cubicBezTo>
                    <a:cubicBezTo>
                      <a:pt x="2571" y="15172"/>
                      <a:pt x="4074" y="11363"/>
                      <a:pt x="4074" y="11363"/>
                    </a:cubicBezTo>
                    <a:cubicBezTo>
                      <a:pt x="4323" y="10732"/>
                      <a:pt x="4117" y="9962"/>
                      <a:pt x="3620" y="9645"/>
                    </a:cubicBezTo>
                    <a:cubicBezTo>
                      <a:pt x="3372" y="9487"/>
                      <a:pt x="3098" y="9478"/>
                      <a:pt x="2854" y="9581"/>
                    </a:cubicBezTo>
                    <a:close/>
                    <a:moveTo>
                      <a:pt x="5254" y="11107"/>
                    </a:moveTo>
                    <a:cubicBezTo>
                      <a:pt x="5009" y="11210"/>
                      <a:pt x="4793" y="11432"/>
                      <a:pt x="4669" y="11748"/>
                    </a:cubicBezTo>
                    <a:lnTo>
                      <a:pt x="3176" y="15557"/>
                    </a:lnTo>
                    <a:cubicBezTo>
                      <a:pt x="2928" y="16188"/>
                      <a:pt x="3123" y="16958"/>
                      <a:pt x="3620" y="17275"/>
                    </a:cubicBezTo>
                    <a:cubicBezTo>
                      <a:pt x="4117" y="17591"/>
                      <a:pt x="4723" y="17330"/>
                      <a:pt x="4971" y="16698"/>
                    </a:cubicBezTo>
                    <a:cubicBezTo>
                      <a:pt x="4971" y="16698"/>
                      <a:pt x="6474" y="12889"/>
                      <a:pt x="6474" y="12889"/>
                    </a:cubicBezTo>
                    <a:cubicBezTo>
                      <a:pt x="6723" y="12258"/>
                      <a:pt x="6517" y="11488"/>
                      <a:pt x="6020" y="11171"/>
                    </a:cubicBezTo>
                    <a:cubicBezTo>
                      <a:pt x="5772" y="11013"/>
                      <a:pt x="5498" y="11004"/>
                      <a:pt x="5254" y="11107"/>
                    </a:cubicBezTo>
                    <a:close/>
                    <a:moveTo>
                      <a:pt x="7654" y="12633"/>
                    </a:moveTo>
                    <a:cubicBezTo>
                      <a:pt x="7410" y="12736"/>
                      <a:pt x="7193" y="12958"/>
                      <a:pt x="7069" y="13274"/>
                    </a:cubicBezTo>
                    <a:lnTo>
                      <a:pt x="5566" y="17083"/>
                    </a:lnTo>
                    <a:cubicBezTo>
                      <a:pt x="5318" y="17714"/>
                      <a:pt x="5523" y="18485"/>
                      <a:pt x="6020" y="18801"/>
                    </a:cubicBezTo>
                    <a:cubicBezTo>
                      <a:pt x="6517" y="19117"/>
                      <a:pt x="7123" y="18855"/>
                      <a:pt x="7371" y="18224"/>
                    </a:cubicBezTo>
                    <a:cubicBezTo>
                      <a:pt x="7371" y="18224"/>
                      <a:pt x="8874" y="14415"/>
                      <a:pt x="8874" y="14415"/>
                    </a:cubicBezTo>
                    <a:cubicBezTo>
                      <a:pt x="9123" y="13784"/>
                      <a:pt x="8917" y="13014"/>
                      <a:pt x="8420" y="12697"/>
                    </a:cubicBezTo>
                    <a:cubicBezTo>
                      <a:pt x="8172" y="12539"/>
                      <a:pt x="7898" y="12530"/>
                      <a:pt x="7654" y="12633"/>
                    </a:cubicBezTo>
                    <a:close/>
                    <a:moveTo>
                      <a:pt x="10054" y="14159"/>
                    </a:moveTo>
                    <a:cubicBezTo>
                      <a:pt x="9809" y="14262"/>
                      <a:pt x="9593" y="14484"/>
                      <a:pt x="9469" y="14800"/>
                    </a:cubicBezTo>
                    <a:lnTo>
                      <a:pt x="7966" y="18609"/>
                    </a:lnTo>
                    <a:cubicBezTo>
                      <a:pt x="7718" y="19240"/>
                      <a:pt x="7923" y="20010"/>
                      <a:pt x="8420" y="20327"/>
                    </a:cubicBezTo>
                    <a:cubicBezTo>
                      <a:pt x="8917" y="20643"/>
                      <a:pt x="9523" y="20395"/>
                      <a:pt x="9771" y="19763"/>
                    </a:cubicBezTo>
                    <a:lnTo>
                      <a:pt x="11274" y="15941"/>
                    </a:lnTo>
                    <a:cubicBezTo>
                      <a:pt x="11523" y="15310"/>
                      <a:pt x="11317" y="14539"/>
                      <a:pt x="10820" y="14223"/>
                    </a:cubicBezTo>
                    <a:cubicBezTo>
                      <a:pt x="10572" y="14065"/>
                      <a:pt x="10298" y="14056"/>
                      <a:pt x="10054" y="14159"/>
                    </a:cubicBez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8" name="Freeform 327"/>
              <p:cNvSpPr>
                <a:spLocks/>
              </p:cNvSpPr>
              <p:nvPr/>
            </p:nvSpPr>
            <p:spPr bwMode="auto">
              <a:xfrm>
                <a:off x="4220605" y="1332464"/>
                <a:ext cx="874971" cy="876577"/>
              </a:xfrm>
              <a:custGeom>
                <a:avLst/>
                <a:gdLst>
                  <a:gd name="connsiteX0" fmla="*/ 244867 w 574516"/>
                  <a:gd name="connsiteY0" fmla="*/ 185362 h 575570"/>
                  <a:gd name="connsiteX1" fmla="*/ 310227 w 574516"/>
                  <a:gd name="connsiteY1" fmla="*/ 200842 h 575570"/>
                  <a:gd name="connsiteX2" fmla="*/ 271527 w 574516"/>
                  <a:gd name="connsiteY2" fmla="*/ 239542 h 575570"/>
                  <a:gd name="connsiteX3" fmla="*/ 244867 w 574516"/>
                  <a:gd name="connsiteY3" fmla="*/ 235242 h 575570"/>
                  <a:gd name="connsiteX4" fmla="*/ 150266 w 574516"/>
                  <a:gd name="connsiteY4" fmla="*/ 330703 h 575570"/>
                  <a:gd name="connsiteX5" fmla="*/ 244867 w 574516"/>
                  <a:gd name="connsiteY5" fmla="*/ 425303 h 575570"/>
                  <a:gd name="connsiteX6" fmla="*/ 340327 w 574516"/>
                  <a:gd name="connsiteY6" fmla="*/ 330703 h 575570"/>
                  <a:gd name="connsiteX7" fmla="*/ 336027 w 574516"/>
                  <a:gd name="connsiteY7" fmla="*/ 304043 h 575570"/>
                  <a:gd name="connsiteX8" fmla="*/ 374727 w 574516"/>
                  <a:gd name="connsiteY8" fmla="*/ 265342 h 575570"/>
                  <a:gd name="connsiteX9" fmla="*/ 390207 w 574516"/>
                  <a:gd name="connsiteY9" fmla="*/ 330703 h 575570"/>
                  <a:gd name="connsiteX10" fmla="*/ 244867 w 574516"/>
                  <a:gd name="connsiteY10" fmla="*/ 476043 h 575570"/>
                  <a:gd name="connsiteX11" fmla="*/ 99526 w 574516"/>
                  <a:gd name="connsiteY11" fmla="*/ 330703 h 575570"/>
                  <a:gd name="connsiteX12" fmla="*/ 244867 w 574516"/>
                  <a:gd name="connsiteY12" fmla="*/ 185362 h 575570"/>
                  <a:gd name="connsiteX13" fmla="*/ 244964 w 574516"/>
                  <a:gd name="connsiteY13" fmla="*/ 84255 h 575570"/>
                  <a:gd name="connsiteX14" fmla="*/ 353264 w 574516"/>
                  <a:gd name="connsiteY14" fmla="*/ 109208 h 575570"/>
                  <a:gd name="connsiteX15" fmla="*/ 344669 w 574516"/>
                  <a:gd name="connsiteY15" fmla="*/ 130719 h 575570"/>
                  <a:gd name="connsiteX16" fmla="*/ 345529 w 574516"/>
                  <a:gd name="connsiteY16" fmla="*/ 131580 h 575570"/>
                  <a:gd name="connsiteX17" fmla="*/ 345529 w 574516"/>
                  <a:gd name="connsiteY17" fmla="*/ 135021 h 575570"/>
                  <a:gd name="connsiteX18" fmla="*/ 348107 w 574516"/>
                  <a:gd name="connsiteY18" fmla="*/ 162556 h 575570"/>
                  <a:gd name="connsiteX19" fmla="*/ 347248 w 574516"/>
                  <a:gd name="connsiteY19" fmla="*/ 163416 h 575570"/>
                  <a:gd name="connsiteX20" fmla="*/ 244964 w 574516"/>
                  <a:gd name="connsiteY20" fmla="*/ 135021 h 575570"/>
                  <a:gd name="connsiteX21" fmla="*/ 49852 w 574516"/>
                  <a:gd name="connsiteY21" fmla="*/ 330343 h 575570"/>
                  <a:gd name="connsiteX22" fmla="*/ 244964 w 574516"/>
                  <a:gd name="connsiteY22" fmla="*/ 525664 h 575570"/>
                  <a:gd name="connsiteX23" fmla="*/ 440076 w 574516"/>
                  <a:gd name="connsiteY23" fmla="*/ 330343 h 575570"/>
                  <a:gd name="connsiteX24" fmla="*/ 411712 w 574516"/>
                  <a:gd name="connsiteY24" fmla="*/ 227950 h 575570"/>
                  <a:gd name="connsiteX25" fmla="*/ 412572 w 574516"/>
                  <a:gd name="connsiteY25" fmla="*/ 227089 h 575570"/>
                  <a:gd name="connsiteX26" fmla="*/ 440076 w 574516"/>
                  <a:gd name="connsiteY26" fmla="*/ 229671 h 575570"/>
                  <a:gd name="connsiteX27" fmla="*/ 443514 w 574516"/>
                  <a:gd name="connsiteY27" fmla="*/ 230531 h 575570"/>
                  <a:gd name="connsiteX28" fmla="*/ 444374 w 574516"/>
                  <a:gd name="connsiteY28" fmla="*/ 230531 h 575570"/>
                  <a:gd name="connsiteX29" fmla="*/ 465862 w 574516"/>
                  <a:gd name="connsiteY29" fmla="*/ 221927 h 575570"/>
                  <a:gd name="connsiteX30" fmla="*/ 490788 w 574516"/>
                  <a:gd name="connsiteY30" fmla="*/ 330343 h 575570"/>
                  <a:gd name="connsiteX31" fmla="*/ 244964 w 574516"/>
                  <a:gd name="connsiteY31" fmla="*/ 575570 h 575570"/>
                  <a:gd name="connsiteX32" fmla="*/ 0 w 574516"/>
                  <a:gd name="connsiteY32" fmla="*/ 330343 h 575570"/>
                  <a:gd name="connsiteX33" fmla="*/ 244964 w 574516"/>
                  <a:gd name="connsiteY33" fmla="*/ 84255 h 575570"/>
                  <a:gd name="connsiteX34" fmla="*/ 491005 w 574516"/>
                  <a:gd name="connsiteY34" fmla="*/ 0 h 575570"/>
                  <a:gd name="connsiteX35" fmla="*/ 505641 w 574516"/>
                  <a:gd name="connsiteY35" fmla="*/ 68815 h 575570"/>
                  <a:gd name="connsiteX36" fmla="*/ 574516 w 574516"/>
                  <a:gd name="connsiteY36" fmla="*/ 84299 h 575570"/>
                  <a:gd name="connsiteX37" fmla="*/ 528886 w 574516"/>
                  <a:gd name="connsiteY37" fmla="*/ 130749 h 575570"/>
                  <a:gd name="connsiteX38" fmla="*/ 521138 w 574516"/>
                  <a:gd name="connsiteY38" fmla="*/ 133329 h 575570"/>
                  <a:gd name="connsiteX39" fmla="*/ 520277 w 574516"/>
                  <a:gd name="connsiteY39" fmla="*/ 133329 h 575570"/>
                  <a:gd name="connsiteX40" fmla="*/ 518555 w 574516"/>
                  <a:gd name="connsiteY40" fmla="*/ 133329 h 575570"/>
                  <a:gd name="connsiteX41" fmla="*/ 481534 w 574516"/>
                  <a:gd name="connsiteY41" fmla="*/ 129028 h 575570"/>
                  <a:gd name="connsiteX42" fmla="*/ 459150 w 574516"/>
                  <a:gd name="connsiteY42" fmla="*/ 152253 h 575570"/>
                  <a:gd name="connsiteX43" fmla="*/ 498753 w 574516"/>
                  <a:gd name="connsiteY43" fmla="*/ 160855 h 575570"/>
                  <a:gd name="connsiteX44" fmla="*/ 455706 w 574516"/>
                  <a:gd name="connsiteY44" fmla="*/ 203865 h 575570"/>
                  <a:gd name="connsiteX45" fmla="*/ 452262 w 574516"/>
                  <a:gd name="connsiteY45" fmla="*/ 206445 h 575570"/>
                  <a:gd name="connsiteX46" fmla="*/ 444514 w 574516"/>
                  <a:gd name="connsiteY46" fmla="*/ 209886 h 575570"/>
                  <a:gd name="connsiteX47" fmla="*/ 442792 w 574516"/>
                  <a:gd name="connsiteY47" fmla="*/ 209886 h 575570"/>
                  <a:gd name="connsiteX48" fmla="*/ 404910 w 574516"/>
                  <a:gd name="connsiteY48" fmla="*/ 205585 h 575570"/>
                  <a:gd name="connsiteX49" fmla="*/ 399745 w 574516"/>
                  <a:gd name="connsiteY49" fmla="*/ 210746 h 575570"/>
                  <a:gd name="connsiteX50" fmla="*/ 364446 w 574516"/>
                  <a:gd name="connsiteY50" fmla="*/ 246874 h 575570"/>
                  <a:gd name="connsiteX51" fmla="*/ 327426 w 574516"/>
                  <a:gd name="connsiteY51" fmla="*/ 283002 h 575570"/>
                  <a:gd name="connsiteX52" fmla="*/ 293849 w 574516"/>
                  <a:gd name="connsiteY52" fmla="*/ 317409 h 575570"/>
                  <a:gd name="connsiteX53" fmla="*/ 295571 w 574516"/>
                  <a:gd name="connsiteY53" fmla="*/ 330312 h 575570"/>
                  <a:gd name="connsiteX54" fmla="*/ 244775 w 574516"/>
                  <a:gd name="connsiteY54" fmla="*/ 380203 h 575570"/>
                  <a:gd name="connsiteX55" fmla="*/ 194840 w 574516"/>
                  <a:gd name="connsiteY55" fmla="*/ 330312 h 575570"/>
                  <a:gd name="connsiteX56" fmla="*/ 244775 w 574516"/>
                  <a:gd name="connsiteY56" fmla="*/ 279561 h 575570"/>
                  <a:gd name="connsiteX57" fmla="*/ 257689 w 574516"/>
                  <a:gd name="connsiteY57" fmla="*/ 281282 h 575570"/>
                  <a:gd name="connsiteX58" fmla="*/ 292127 w 574516"/>
                  <a:gd name="connsiteY58" fmla="*/ 247734 h 575570"/>
                  <a:gd name="connsiteX59" fmla="*/ 328286 w 574516"/>
                  <a:gd name="connsiteY59" fmla="*/ 210746 h 575570"/>
                  <a:gd name="connsiteX60" fmla="*/ 364446 w 574516"/>
                  <a:gd name="connsiteY60" fmla="*/ 175478 h 575570"/>
                  <a:gd name="connsiteX61" fmla="*/ 369612 w 574516"/>
                  <a:gd name="connsiteY61" fmla="*/ 170317 h 575570"/>
                  <a:gd name="connsiteX62" fmla="*/ 365307 w 574516"/>
                  <a:gd name="connsiteY62" fmla="*/ 132469 h 575570"/>
                  <a:gd name="connsiteX63" fmla="*/ 365307 w 574516"/>
                  <a:gd name="connsiteY63" fmla="*/ 130749 h 575570"/>
                  <a:gd name="connsiteX64" fmla="*/ 368751 w 574516"/>
                  <a:gd name="connsiteY64" fmla="*/ 123007 h 575570"/>
                  <a:gd name="connsiteX65" fmla="*/ 371334 w 574516"/>
                  <a:gd name="connsiteY65" fmla="*/ 119566 h 575570"/>
                  <a:gd name="connsiteX66" fmla="*/ 414381 w 574516"/>
                  <a:gd name="connsiteY66" fmla="*/ 76557 h 575570"/>
                  <a:gd name="connsiteX67" fmla="*/ 422990 w 574516"/>
                  <a:gd name="connsiteY67" fmla="*/ 116125 h 575570"/>
                  <a:gd name="connsiteX68" fmla="*/ 445375 w 574516"/>
                  <a:gd name="connsiteY68" fmla="*/ 93761 h 575570"/>
                  <a:gd name="connsiteX69" fmla="*/ 441931 w 574516"/>
                  <a:gd name="connsiteY69" fmla="*/ 55912 h 575570"/>
                  <a:gd name="connsiteX70" fmla="*/ 441070 w 574516"/>
                  <a:gd name="connsiteY70" fmla="*/ 54192 h 575570"/>
                  <a:gd name="connsiteX71" fmla="*/ 444514 w 574516"/>
                  <a:gd name="connsiteY71" fmla="*/ 46450 h 575570"/>
                  <a:gd name="connsiteX72" fmla="*/ 491005 w 574516"/>
                  <a:gd name="connsiteY72" fmla="*/ 0 h 575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74516" h="575570">
                    <a:moveTo>
                      <a:pt x="244867" y="185362"/>
                    </a:moveTo>
                    <a:cubicBezTo>
                      <a:pt x="268947" y="185362"/>
                      <a:pt x="291307" y="190522"/>
                      <a:pt x="310227" y="200842"/>
                    </a:cubicBezTo>
                    <a:cubicBezTo>
                      <a:pt x="310227" y="200842"/>
                      <a:pt x="310227" y="200842"/>
                      <a:pt x="271527" y="239542"/>
                    </a:cubicBezTo>
                    <a:cubicBezTo>
                      <a:pt x="263787" y="236962"/>
                      <a:pt x="254327" y="235242"/>
                      <a:pt x="244867" y="235242"/>
                    </a:cubicBezTo>
                    <a:cubicBezTo>
                      <a:pt x="193266" y="235242"/>
                      <a:pt x="150266" y="278242"/>
                      <a:pt x="150266" y="330703"/>
                    </a:cubicBezTo>
                    <a:cubicBezTo>
                      <a:pt x="150266" y="383163"/>
                      <a:pt x="193266" y="425303"/>
                      <a:pt x="244867" y="425303"/>
                    </a:cubicBezTo>
                    <a:cubicBezTo>
                      <a:pt x="297327" y="425303"/>
                      <a:pt x="340327" y="383163"/>
                      <a:pt x="340327" y="330703"/>
                    </a:cubicBezTo>
                    <a:cubicBezTo>
                      <a:pt x="340327" y="321243"/>
                      <a:pt x="338607" y="311783"/>
                      <a:pt x="336027" y="304043"/>
                    </a:cubicBezTo>
                    <a:cubicBezTo>
                      <a:pt x="336027" y="304043"/>
                      <a:pt x="336027" y="304043"/>
                      <a:pt x="374727" y="265342"/>
                    </a:cubicBezTo>
                    <a:cubicBezTo>
                      <a:pt x="385047" y="284262"/>
                      <a:pt x="390207" y="306623"/>
                      <a:pt x="390207" y="330703"/>
                    </a:cubicBezTo>
                    <a:cubicBezTo>
                      <a:pt x="390207" y="410683"/>
                      <a:pt x="324847" y="476043"/>
                      <a:pt x="244867" y="476043"/>
                    </a:cubicBezTo>
                    <a:cubicBezTo>
                      <a:pt x="164886" y="476043"/>
                      <a:pt x="99526" y="410683"/>
                      <a:pt x="99526" y="330703"/>
                    </a:cubicBezTo>
                    <a:cubicBezTo>
                      <a:pt x="99526" y="250722"/>
                      <a:pt x="164886" y="185362"/>
                      <a:pt x="244867" y="185362"/>
                    </a:cubicBezTo>
                    <a:close/>
                    <a:moveTo>
                      <a:pt x="244964" y="84255"/>
                    </a:moveTo>
                    <a:cubicBezTo>
                      <a:pt x="283643" y="84255"/>
                      <a:pt x="320603" y="93720"/>
                      <a:pt x="353264" y="109208"/>
                    </a:cubicBezTo>
                    <a:cubicBezTo>
                      <a:pt x="348107" y="115231"/>
                      <a:pt x="344669" y="122975"/>
                      <a:pt x="344669" y="130719"/>
                    </a:cubicBezTo>
                    <a:cubicBezTo>
                      <a:pt x="344669" y="130719"/>
                      <a:pt x="344669" y="130719"/>
                      <a:pt x="345529" y="131580"/>
                    </a:cubicBezTo>
                    <a:cubicBezTo>
                      <a:pt x="345529" y="132440"/>
                      <a:pt x="345529" y="134161"/>
                      <a:pt x="345529" y="135021"/>
                    </a:cubicBezTo>
                    <a:cubicBezTo>
                      <a:pt x="345529" y="135021"/>
                      <a:pt x="345529" y="135021"/>
                      <a:pt x="348107" y="162556"/>
                    </a:cubicBezTo>
                    <a:cubicBezTo>
                      <a:pt x="348107" y="162556"/>
                      <a:pt x="348107" y="162556"/>
                      <a:pt x="347248" y="163416"/>
                    </a:cubicBezTo>
                    <a:cubicBezTo>
                      <a:pt x="317164" y="145347"/>
                      <a:pt x="282784" y="135021"/>
                      <a:pt x="244964" y="135021"/>
                    </a:cubicBezTo>
                    <a:cubicBezTo>
                      <a:pt x="137524" y="135021"/>
                      <a:pt x="49852" y="222787"/>
                      <a:pt x="49852" y="330343"/>
                    </a:cubicBezTo>
                    <a:cubicBezTo>
                      <a:pt x="49852" y="437899"/>
                      <a:pt x="137524" y="525664"/>
                      <a:pt x="244964" y="525664"/>
                    </a:cubicBezTo>
                    <a:cubicBezTo>
                      <a:pt x="352405" y="525664"/>
                      <a:pt x="440076" y="437899"/>
                      <a:pt x="440076" y="330343"/>
                    </a:cubicBezTo>
                    <a:cubicBezTo>
                      <a:pt x="440076" y="292483"/>
                      <a:pt x="429762" y="258065"/>
                      <a:pt x="411712" y="227950"/>
                    </a:cubicBezTo>
                    <a:cubicBezTo>
                      <a:pt x="411712" y="227950"/>
                      <a:pt x="411712" y="227950"/>
                      <a:pt x="412572" y="227089"/>
                    </a:cubicBezTo>
                    <a:cubicBezTo>
                      <a:pt x="412572" y="227089"/>
                      <a:pt x="412572" y="227089"/>
                      <a:pt x="440076" y="229671"/>
                    </a:cubicBezTo>
                    <a:cubicBezTo>
                      <a:pt x="440936" y="229671"/>
                      <a:pt x="442655" y="229671"/>
                      <a:pt x="443514" y="230531"/>
                    </a:cubicBezTo>
                    <a:cubicBezTo>
                      <a:pt x="443514" y="230531"/>
                      <a:pt x="443514" y="230531"/>
                      <a:pt x="444374" y="230531"/>
                    </a:cubicBezTo>
                    <a:cubicBezTo>
                      <a:pt x="452969" y="230531"/>
                      <a:pt x="459845" y="227089"/>
                      <a:pt x="465862" y="221927"/>
                    </a:cubicBezTo>
                    <a:cubicBezTo>
                      <a:pt x="481333" y="254624"/>
                      <a:pt x="490788" y="291623"/>
                      <a:pt x="490788" y="330343"/>
                    </a:cubicBezTo>
                    <a:cubicBezTo>
                      <a:pt x="490788" y="465433"/>
                      <a:pt x="380769" y="575570"/>
                      <a:pt x="244964" y="575570"/>
                    </a:cubicBezTo>
                    <a:cubicBezTo>
                      <a:pt x="110019" y="575570"/>
                      <a:pt x="0" y="465433"/>
                      <a:pt x="0" y="330343"/>
                    </a:cubicBezTo>
                    <a:cubicBezTo>
                      <a:pt x="0" y="194392"/>
                      <a:pt x="110019" y="84255"/>
                      <a:pt x="244964" y="84255"/>
                    </a:cubicBezTo>
                    <a:close/>
                    <a:moveTo>
                      <a:pt x="491005" y="0"/>
                    </a:moveTo>
                    <a:cubicBezTo>
                      <a:pt x="491005" y="0"/>
                      <a:pt x="491005" y="0"/>
                      <a:pt x="505641" y="68815"/>
                    </a:cubicBezTo>
                    <a:lnTo>
                      <a:pt x="574516" y="84299"/>
                    </a:lnTo>
                    <a:cubicBezTo>
                      <a:pt x="574516" y="84299"/>
                      <a:pt x="574516" y="84299"/>
                      <a:pt x="528886" y="130749"/>
                    </a:cubicBezTo>
                    <a:cubicBezTo>
                      <a:pt x="526303" y="132469"/>
                      <a:pt x="523721" y="133329"/>
                      <a:pt x="521138" y="133329"/>
                    </a:cubicBezTo>
                    <a:cubicBezTo>
                      <a:pt x="521138" y="133329"/>
                      <a:pt x="521138" y="133329"/>
                      <a:pt x="520277" y="133329"/>
                    </a:cubicBezTo>
                    <a:cubicBezTo>
                      <a:pt x="520277" y="133329"/>
                      <a:pt x="519416" y="133329"/>
                      <a:pt x="518555" y="133329"/>
                    </a:cubicBezTo>
                    <a:cubicBezTo>
                      <a:pt x="518555" y="133329"/>
                      <a:pt x="518555" y="133329"/>
                      <a:pt x="481534" y="129028"/>
                    </a:cubicBezTo>
                    <a:cubicBezTo>
                      <a:pt x="481534" y="129028"/>
                      <a:pt x="481534" y="129028"/>
                      <a:pt x="459150" y="152253"/>
                    </a:cubicBezTo>
                    <a:cubicBezTo>
                      <a:pt x="459150" y="152253"/>
                      <a:pt x="459150" y="152253"/>
                      <a:pt x="498753" y="160855"/>
                    </a:cubicBezTo>
                    <a:cubicBezTo>
                      <a:pt x="498753" y="160855"/>
                      <a:pt x="498753" y="160855"/>
                      <a:pt x="455706" y="203865"/>
                    </a:cubicBezTo>
                    <a:cubicBezTo>
                      <a:pt x="455706" y="203865"/>
                      <a:pt x="455706" y="203865"/>
                      <a:pt x="452262" y="206445"/>
                    </a:cubicBezTo>
                    <a:cubicBezTo>
                      <a:pt x="450540" y="209026"/>
                      <a:pt x="447958" y="209886"/>
                      <a:pt x="444514" y="209886"/>
                    </a:cubicBezTo>
                    <a:cubicBezTo>
                      <a:pt x="443653" y="209886"/>
                      <a:pt x="443653" y="209886"/>
                      <a:pt x="442792" y="209886"/>
                    </a:cubicBezTo>
                    <a:cubicBezTo>
                      <a:pt x="442792" y="209886"/>
                      <a:pt x="442792" y="209886"/>
                      <a:pt x="404910" y="205585"/>
                    </a:cubicBezTo>
                    <a:cubicBezTo>
                      <a:pt x="404910" y="205585"/>
                      <a:pt x="404910" y="205585"/>
                      <a:pt x="399745" y="210746"/>
                    </a:cubicBezTo>
                    <a:cubicBezTo>
                      <a:pt x="399745" y="210746"/>
                      <a:pt x="399745" y="210746"/>
                      <a:pt x="364446" y="246874"/>
                    </a:cubicBezTo>
                    <a:cubicBezTo>
                      <a:pt x="364446" y="246874"/>
                      <a:pt x="364446" y="246874"/>
                      <a:pt x="327426" y="283002"/>
                    </a:cubicBezTo>
                    <a:cubicBezTo>
                      <a:pt x="327426" y="283002"/>
                      <a:pt x="327426" y="283002"/>
                      <a:pt x="293849" y="317409"/>
                    </a:cubicBezTo>
                    <a:cubicBezTo>
                      <a:pt x="294710" y="321710"/>
                      <a:pt x="295571" y="326011"/>
                      <a:pt x="295571" y="330312"/>
                    </a:cubicBezTo>
                    <a:cubicBezTo>
                      <a:pt x="295571" y="357838"/>
                      <a:pt x="273186" y="380203"/>
                      <a:pt x="244775" y="380203"/>
                    </a:cubicBezTo>
                    <a:cubicBezTo>
                      <a:pt x="217225" y="380203"/>
                      <a:pt x="194840" y="357838"/>
                      <a:pt x="194840" y="330312"/>
                    </a:cubicBezTo>
                    <a:cubicBezTo>
                      <a:pt x="194840" y="302786"/>
                      <a:pt x="217225" y="279561"/>
                      <a:pt x="244775" y="279561"/>
                    </a:cubicBezTo>
                    <a:cubicBezTo>
                      <a:pt x="249080" y="279561"/>
                      <a:pt x="253384" y="280421"/>
                      <a:pt x="257689" y="281282"/>
                    </a:cubicBezTo>
                    <a:cubicBezTo>
                      <a:pt x="257689" y="281282"/>
                      <a:pt x="257689" y="281282"/>
                      <a:pt x="292127" y="247734"/>
                    </a:cubicBezTo>
                    <a:cubicBezTo>
                      <a:pt x="292127" y="247734"/>
                      <a:pt x="292127" y="247734"/>
                      <a:pt x="328286" y="210746"/>
                    </a:cubicBezTo>
                    <a:cubicBezTo>
                      <a:pt x="328286" y="210746"/>
                      <a:pt x="328286" y="210746"/>
                      <a:pt x="364446" y="175478"/>
                    </a:cubicBezTo>
                    <a:cubicBezTo>
                      <a:pt x="364446" y="175478"/>
                      <a:pt x="364446" y="175478"/>
                      <a:pt x="369612" y="170317"/>
                    </a:cubicBezTo>
                    <a:cubicBezTo>
                      <a:pt x="369612" y="170317"/>
                      <a:pt x="369612" y="170317"/>
                      <a:pt x="365307" y="132469"/>
                    </a:cubicBezTo>
                    <a:cubicBezTo>
                      <a:pt x="365307" y="131609"/>
                      <a:pt x="365307" y="131609"/>
                      <a:pt x="365307" y="130749"/>
                    </a:cubicBezTo>
                    <a:cubicBezTo>
                      <a:pt x="365307" y="128168"/>
                      <a:pt x="366168" y="124727"/>
                      <a:pt x="368751" y="123007"/>
                    </a:cubicBezTo>
                    <a:cubicBezTo>
                      <a:pt x="368751" y="123007"/>
                      <a:pt x="368751" y="123007"/>
                      <a:pt x="371334" y="119566"/>
                    </a:cubicBezTo>
                    <a:cubicBezTo>
                      <a:pt x="371334" y="119566"/>
                      <a:pt x="371334" y="119566"/>
                      <a:pt x="414381" y="76557"/>
                    </a:cubicBezTo>
                    <a:cubicBezTo>
                      <a:pt x="414381" y="76557"/>
                      <a:pt x="414381" y="76557"/>
                      <a:pt x="422990" y="116125"/>
                    </a:cubicBezTo>
                    <a:cubicBezTo>
                      <a:pt x="422990" y="116125"/>
                      <a:pt x="422990" y="116125"/>
                      <a:pt x="445375" y="93761"/>
                    </a:cubicBezTo>
                    <a:cubicBezTo>
                      <a:pt x="445375" y="93761"/>
                      <a:pt x="445375" y="93761"/>
                      <a:pt x="441931" y="55912"/>
                    </a:cubicBezTo>
                    <a:cubicBezTo>
                      <a:pt x="441070" y="55912"/>
                      <a:pt x="441070" y="55052"/>
                      <a:pt x="441070" y="54192"/>
                    </a:cubicBezTo>
                    <a:cubicBezTo>
                      <a:pt x="441070" y="51611"/>
                      <a:pt x="441931" y="49031"/>
                      <a:pt x="444514" y="46450"/>
                    </a:cubicBezTo>
                    <a:cubicBezTo>
                      <a:pt x="444514" y="46450"/>
                      <a:pt x="444514" y="46450"/>
                      <a:pt x="491005" y="0"/>
                    </a:cubicBez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6" name="Shape 52832"/>
              <p:cNvSpPr/>
              <p:nvPr/>
            </p:nvSpPr>
            <p:spPr>
              <a:xfrm>
                <a:off x="8125341" y="2355889"/>
                <a:ext cx="1708474" cy="1972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5400"/>
                    </a:lnTo>
                    <a:lnTo>
                      <a:pt x="21600" y="16200"/>
                    </a:lnTo>
                    <a:lnTo>
                      <a:pt x="10800" y="21600"/>
                    </a:lnTo>
                    <a:lnTo>
                      <a:pt x="0" y="162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320" tIns="20320" rIns="20320" bIns="2032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37" name="Shape 52837"/>
              <p:cNvSpPr/>
              <p:nvPr/>
            </p:nvSpPr>
            <p:spPr>
              <a:xfrm>
                <a:off x="7249708" y="837384"/>
                <a:ext cx="1708474" cy="1972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5400"/>
                    </a:lnTo>
                    <a:lnTo>
                      <a:pt x="21600" y="16200"/>
                    </a:lnTo>
                    <a:lnTo>
                      <a:pt x="10800" y="21600"/>
                    </a:lnTo>
                    <a:lnTo>
                      <a:pt x="0" y="162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320" tIns="20320" rIns="20320" bIns="2032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39" name="Shape 52848"/>
              <p:cNvSpPr/>
              <p:nvPr/>
            </p:nvSpPr>
            <p:spPr>
              <a:xfrm>
                <a:off x="4622809" y="2355889"/>
                <a:ext cx="1708474" cy="1972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5400"/>
                    </a:lnTo>
                    <a:lnTo>
                      <a:pt x="21600" y="16200"/>
                    </a:lnTo>
                    <a:lnTo>
                      <a:pt x="10800" y="21600"/>
                    </a:lnTo>
                    <a:lnTo>
                      <a:pt x="0" y="162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320" tIns="20320" rIns="20320" bIns="2032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84" name="Shape 52855"/>
              <p:cNvSpPr/>
              <p:nvPr/>
            </p:nvSpPr>
            <p:spPr>
              <a:xfrm>
                <a:off x="5996648" y="4407777"/>
                <a:ext cx="702932" cy="928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0" h="21600" extrusionOk="0">
                    <a:moveTo>
                      <a:pt x="16784" y="1264"/>
                    </a:moveTo>
                    <a:cubicBezTo>
                      <a:pt x="16363" y="1078"/>
                      <a:pt x="15824" y="1189"/>
                      <a:pt x="15581" y="1511"/>
                    </a:cubicBezTo>
                    <a:lnTo>
                      <a:pt x="14280" y="3236"/>
                    </a:lnTo>
                    <a:cubicBezTo>
                      <a:pt x="14867" y="3417"/>
                      <a:pt x="15381" y="3636"/>
                      <a:pt x="15831" y="3874"/>
                    </a:cubicBezTo>
                    <a:lnTo>
                      <a:pt x="17106" y="2185"/>
                    </a:lnTo>
                    <a:cubicBezTo>
                      <a:pt x="17349" y="1863"/>
                      <a:pt x="17205" y="1451"/>
                      <a:pt x="16784" y="1264"/>
                    </a:cubicBezTo>
                    <a:close/>
                    <a:moveTo>
                      <a:pt x="21233" y="4689"/>
                    </a:moveTo>
                    <a:cubicBezTo>
                      <a:pt x="20988" y="4366"/>
                      <a:pt x="20450" y="4256"/>
                      <a:pt x="20028" y="4442"/>
                    </a:cubicBezTo>
                    <a:lnTo>
                      <a:pt x="17841" y="5408"/>
                    </a:lnTo>
                    <a:cubicBezTo>
                      <a:pt x="18203" y="5799"/>
                      <a:pt x="18487" y="6197"/>
                      <a:pt x="18711" y="6581"/>
                    </a:cubicBezTo>
                    <a:lnTo>
                      <a:pt x="20909" y="5610"/>
                    </a:lnTo>
                    <a:cubicBezTo>
                      <a:pt x="21331" y="5423"/>
                      <a:pt x="21475" y="5012"/>
                      <a:pt x="21233" y="4689"/>
                    </a:cubicBezTo>
                    <a:close/>
                    <a:moveTo>
                      <a:pt x="1322" y="4393"/>
                    </a:moveTo>
                    <a:cubicBezTo>
                      <a:pt x="900" y="4207"/>
                      <a:pt x="362" y="4317"/>
                      <a:pt x="118" y="4640"/>
                    </a:cubicBezTo>
                    <a:cubicBezTo>
                      <a:pt x="-125" y="4963"/>
                      <a:pt x="19" y="5375"/>
                      <a:pt x="441" y="5561"/>
                    </a:cubicBezTo>
                    <a:lnTo>
                      <a:pt x="2633" y="6530"/>
                    </a:lnTo>
                    <a:cubicBezTo>
                      <a:pt x="2861" y="6146"/>
                      <a:pt x="3149" y="5751"/>
                      <a:pt x="3514" y="5362"/>
                    </a:cubicBezTo>
                    <a:cubicBezTo>
                      <a:pt x="3514" y="5362"/>
                      <a:pt x="1322" y="4393"/>
                      <a:pt x="1322" y="4393"/>
                    </a:cubicBezTo>
                    <a:close/>
                    <a:moveTo>
                      <a:pt x="5797" y="1483"/>
                    </a:moveTo>
                    <a:cubicBezTo>
                      <a:pt x="5553" y="1160"/>
                      <a:pt x="5015" y="1050"/>
                      <a:pt x="4593" y="1236"/>
                    </a:cubicBezTo>
                    <a:cubicBezTo>
                      <a:pt x="4173" y="1422"/>
                      <a:pt x="4029" y="1834"/>
                      <a:pt x="4272" y="2157"/>
                    </a:cubicBezTo>
                    <a:lnTo>
                      <a:pt x="5544" y="3843"/>
                    </a:lnTo>
                    <a:cubicBezTo>
                      <a:pt x="5997" y="3607"/>
                      <a:pt x="6514" y="3392"/>
                      <a:pt x="7103" y="3215"/>
                    </a:cubicBezTo>
                    <a:cubicBezTo>
                      <a:pt x="7103" y="3215"/>
                      <a:pt x="5797" y="1483"/>
                      <a:pt x="5797" y="1483"/>
                    </a:cubicBezTo>
                    <a:close/>
                    <a:moveTo>
                      <a:pt x="10693" y="0"/>
                    </a:moveTo>
                    <a:cubicBezTo>
                      <a:pt x="10208" y="0"/>
                      <a:pt x="9813" y="302"/>
                      <a:pt x="9813" y="674"/>
                    </a:cubicBezTo>
                    <a:lnTo>
                      <a:pt x="9813" y="2753"/>
                    </a:lnTo>
                    <a:cubicBezTo>
                      <a:pt x="10026" y="2740"/>
                      <a:pt x="11348" y="2744"/>
                      <a:pt x="11574" y="2758"/>
                    </a:cubicBezTo>
                    <a:lnTo>
                      <a:pt x="11574" y="674"/>
                    </a:lnTo>
                    <a:cubicBezTo>
                      <a:pt x="11574" y="302"/>
                      <a:pt x="11180" y="0"/>
                      <a:pt x="10693" y="0"/>
                    </a:cubicBezTo>
                    <a:close/>
                    <a:moveTo>
                      <a:pt x="18428" y="9068"/>
                    </a:moveTo>
                    <a:cubicBezTo>
                      <a:pt x="18228" y="7091"/>
                      <a:pt x="16423" y="3572"/>
                      <a:pt x="10662" y="3572"/>
                    </a:cubicBezTo>
                    <a:cubicBezTo>
                      <a:pt x="10661" y="3572"/>
                      <a:pt x="10660" y="3572"/>
                      <a:pt x="10659" y="3572"/>
                    </a:cubicBezTo>
                    <a:cubicBezTo>
                      <a:pt x="10658" y="3572"/>
                      <a:pt x="10658" y="3572"/>
                      <a:pt x="10657" y="3572"/>
                    </a:cubicBezTo>
                    <a:cubicBezTo>
                      <a:pt x="10656" y="3572"/>
                      <a:pt x="10655" y="3572"/>
                      <a:pt x="10655" y="3572"/>
                    </a:cubicBezTo>
                    <a:cubicBezTo>
                      <a:pt x="10654" y="3572"/>
                      <a:pt x="10653" y="3572"/>
                      <a:pt x="10652" y="3572"/>
                    </a:cubicBezTo>
                    <a:cubicBezTo>
                      <a:pt x="4890" y="3572"/>
                      <a:pt x="3086" y="7091"/>
                      <a:pt x="2886" y="9068"/>
                    </a:cubicBezTo>
                    <a:cubicBezTo>
                      <a:pt x="2715" y="10852"/>
                      <a:pt x="4327" y="12514"/>
                      <a:pt x="4510" y="12775"/>
                    </a:cubicBezTo>
                    <a:cubicBezTo>
                      <a:pt x="4810" y="13201"/>
                      <a:pt x="6695" y="14825"/>
                      <a:pt x="6762" y="15807"/>
                    </a:cubicBezTo>
                    <a:cubicBezTo>
                      <a:pt x="6855" y="17159"/>
                      <a:pt x="7070" y="17195"/>
                      <a:pt x="7930" y="17355"/>
                    </a:cubicBezTo>
                    <a:cubicBezTo>
                      <a:pt x="8807" y="17519"/>
                      <a:pt x="12507" y="17519"/>
                      <a:pt x="13383" y="17355"/>
                    </a:cubicBezTo>
                    <a:cubicBezTo>
                      <a:pt x="14243" y="17195"/>
                      <a:pt x="14459" y="17159"/>
                      <a:pt x="14552" y="15807"/>
                    </a:cubicBezTo>
                    <a:cubicBezTo>
                      <a:pt x="14619" y="14825"/>
                      <a:pt x="16504" y="13201"/>
                      <a:pt x="16803" y="12775"/>
                    </a:cubicBezTo>
                    <a:cubicBezTo>
                      <a:pt x="16987" y="12514"/>
                      <a:pt x="18599" y="10852"/>
                      <a:pt x="18428" y="9068"/>
                    </a:cubicBezTo>
                    <a:close/>
                    <a:moveTo>
                      <a:pt x="13756" y="19204"/>
                    </a:moveTo>
                    <a:cubicBezTo>
                      <a:pt x="13756" y="18991"/>
                      <a:pt x="13530" y="18817"/>
                      <a:pt x="13251" y="18817"/>
                    </a:cubicBezTo>
                    <a:lnTo>
                      <a:pt x="8063" y="18817"/>
                    </a:lnTo>
                    <a:cubicBezTo>
                      <a:pt x="7783" y="18817"/>
                      <a:pt x="7557" y="18991"/>
                      <a:pt x="7557" y="19204"/>
                    </a:cubicBezTo>
                    <a:lnTo>
                      <a:pt x="7557" y="19204"/>
                    </a:lnTo>
                    <a:cubicBezTo>
                      <a:pt x="7557" y="19418"/>
                      <a:pt x="7783" y="19591"/>
                      <a:pt x="8063" y="19591"/>
                    </a:cubicBezTo>
                    <a:lnTo>
                      <a:pt x="13251" y="19591"/>
                    </a:lnTo>
                    <a:cubicBezTo>
                      <a:pt x="13530" y="19591"/>
                      <a:pt x="13756" y="19418"/>
                      <a:pt x="13756" y="19204"/>
                    </a:cubicBezTo>
                    <a:cubicBezTo>
                      <a:pt x="13756" y="19204"/>
                      <a:pt x="13756" y="19204"/>
                      <a:pt x="13756" y="19204"/>
                    </a:cubicBezTo>
                    <a:close/>
                    <a:moveTo>
                      <a:pt x="13756" y="18147"/>
                    </a:moveTo>
                    <a:cubicBezTo>
                      <a:pt x="13756" y="17934"/>
                      <a:pt x="13530" y="17761"/>
                      <a:pt x="13251" y="17761"/>
                    </a:cubicBezTo>
                    <a:lnTo>
                      <a:pt x="8063" y="17761"/>
                    </a:lnTo>
                    <a:cubicBezTo>
                      <a:pt x="7783" y="17761"/>
                      <a:pt x="7557" y="17934"/>
                      <a:pt x="7557" y="18147"/>
                    </a:cubicBezTo>
                    <a:lnTo>
                      <a:pt x="7557" y="18147"/>
                    </a:lnTo>
                    <a:cubicBezTo>
                      <a:pt x="7557" y="18361"/>
                      <a:pt x="7783" y="18535"/>
                      <a:pt x="8063" y="18535"/>
                    </a:cubicBezTo>
                    <a:lnTo>
                      <a:pt x="13251" y="18535"/>
                    </a:lnTo>
                    <a:cubicBezTo>
                      <a:pt x="13530" y="18535"/>
                      <a:pt x="13756" y="18361"/>
                      <a:pt x="13756" y="18147"/>
                    </a:cubicBezTo>
                    <a:cubicBezTo>
                      <a:pt x="13756" y="18147"/>
                      <a:pt x="13756" y="18147"/>
                      <a:pt x="13756" y="18147"/>
                    </a:cubicBezTo>
                    <a:close/>
                    <a:moveTo>
                      <a:pt x="8400" y="19874"/>
                    </a:moveTo>
                    <a:lnTo>
                      <a:pt x="12913" y="19874"/>
                    </a:lnTo>
                    <a:cubicBezTo>
                      <a:pt x="12913" y="20827"/>
                      <a:pt x="11903" y="21600"/>
                      <a:pt x="10657" y="21600"/>
                    </a:cubicBezTo>
                    <a:cubicBezTo>
                      <a:pt x="9411" y="21600"/>
                      <a:pt x="8400" y="20827"/>
                      <a:pt x="8400" y="19874"/>
                    </a:cubicBez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Shape 52865"/>
              <p:cNvSpPr/>
              <p:nvPr/>
            </p:nvSpPr>
            <p:spPr>
              <a:xfrm>
                <a:off x="4936913" y="2519359"/>
                <a:ext cx="154902" cy="15490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5120">
                  <a:lnSpc>
                    <a:spcPct val="100000"/>
                  </a:lnSpc>
                  <a:spcBef>
                    <a:spcPts val="0"/>
                  </a:spcBef>
                  <a:defRPr sz="1200">
                    <a:solidFill>
                      <a:srgbClr val="40404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05" name="Shape 52848"/>
              <p:cNvSpPr/>
              <p:nvPr/>
            </p:nvSpPr>
            <p:spPr>
              <a:xfrm>
                <a:off x="3735517" y="3875349"/>
                <a:ext cx="1708474" cy="1972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5400"/>
                    </a:lnTo>
                    <a:lnTo>
                      <a:pt x="21600" y="16200"/>
                    </a:lnTo>
                    <a:lnTo>
                      <a:pt x="10800" y="21600"/>
                    </a:lnTo>
                    <a:lnTo>
                      <a:pt x="0" y="162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320" tIns="20320" rIns="20320" bIns="2032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06" name="Shape 52848"/>
              <p:cNvSpPr/>
              <p:nvPr/>
            </p:nvSpPr>
            <p:spPr>
              <a:xfrm>
                <a:off x="2863282" y="2355889"/>
                <a:ext cx="1708474" cy="1972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5400"/>
                    </a:lnTo>
                    <a:lnTo>
                      <a:pt x="21600" y="16200"/>
                    </a:lnTo>
                    <a:lnTo>
                      <a:pt x="10800" y="21600"/>
                    </a:lnTo>
                    <a:lnTo>
                      <a:pt x="0" y="162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320" tIns="20320" rIns="20320" bIns="2032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09" name="Freeform 72"/>
              <p:cNvSpPr>
                <a:spLocks noEditPoints="1"/>
              </p:cNvSpPr>
              <p:nvPr/>
            </p:nvSpPr>
            <p:spPr bwMode="auto">
              <a:xfrm>
                <a:off x="5095576" y="2978067"/>
                <a:ext cx="717758" cy="672042"/>
              </a:xfrm>
              <a:custGeom>
                <a:avLst/>
                <a:gdLst>
                  <a:gd name="T0" fmla="*/ 249238 w 73"/>
                  <a:gd name="T1" fmla="*/ 48045 h 68"/>
                  <a:gd name="T2" fmla="*/ 249238 w 73"/>
                  <a:gd name="T3" fmla="*/ 65204 h 68"/>
                  <a:gd name="T4" fmla="*/ 232167 w 73"/>
                  <a:gd name="T5" fmla="*/ 65204 h 68"/>
                  <a:gd name="T6" fmla="*/ 221924 w 73"/>
                  <a:gd name="T7" fmla="*/ 75500 h 68"/>
                  <a:gd name="T8" fmla="*/ 23900 w 73"/>
                  <a:gd name="T9" fmla="*/ 75500 h 68"/>
                  <a:gd name="T10" fmla="*/ 17071 w 73"/>
                  <a:gd name="T11" fmla="*/ 65204 h 68"/>
                  <a:gd name="T12" fmla="*/ 0 w 73"/>
                  <a:gd name="T13" fmla="*/ 65204 h 68"/>
                  <a:gd name="T14" fmla="*/ 0 w 73"/>
                  <a:gd name="T15" fmla="*/ 48045 h 68"/>
                  <a:gd name="T16" fmla="*/ 122912 w 73"/>
                  <a:gd name="T17" fmla="*/ 0 h 68"/>
                  <a:gd name="T18" fmla="*/ 249238 w 73"/>
                  <a:gd name="T19" fmla="*/ 48045 h 68"/>
                  <a:gd name="T20" fmla="*/ 249238 w 73"/>
                  <a:gd name="T21" fmla="*/ 216204 h 68"/>
                  <a:gd name="T22" fmla="*/ 249238 w 73"/>
                  <a:gd name="T23" fmla="*/ 233363 h 68"/>
                  <a:gd name="T24" fmla="*/ 0 w 73"/>
                  <a:gd name="T25" fmla="*/ 233363 h 68"/>
                  <a:gd name="T26" fmla="*/ 0 w 73"/>
                  <a:gd name="T27" fmla="*/ 216204 h 68"/>
                  <a:gd name="T28" fmla="*/ 6828 w 73"/>
                  <a:gd name="T29" fmla="*/ 205909 h 68"/>
                  <a:gd name="T30" fmla="*/ 238995 w 73"/>
                  <a:gd name="T31" fmla="*/ 205909 h 68"/>
                  <a:gd name="T32" fmla="*/ 249238 w 73"/>
                  <a:gd name="T33" fmla="*/ 216204 h 68"/>
                  <a:gd name="T34" fmla="*/ 64870 w 73"/>
                  <a:gd name="T35" fmla="*/ 82363 h 68"/>
                  <a:gd name="T36" fmla="*/ 64870 w 73"/>
                  <a:gd name="T37" fmla="*/ 181886 h 68"/>
                  <a:gd name="T38" fmla="*/ 81941 w 73"/>
                  <a:gd name="T39" fmla="*/ 181886 h 68"/>
                  <a:gd name="T40" fmla="*/ 81941 w 73"/>
                  <a:gd name="T41" fmla="*/ 82363 h 68"/>
                  <a:gd name="T42" fmla="*/ 116083 w 73"/>
                  <a:gd name="T43" fmla="*/ 82363 h 68"/>
                  <a:gd name="T44" fmla="*/ 116083 w 73"/>
                  <a:gd name="T45" fmla="*/ 181886 h 68"/>
                  <a:gd name="T46" fmla="*/ 133155 w 73"/>
                  <a:gd name="T47" fmla="*/ 181886 h 68"/>
                  <a:gd name="T48" fmla="*/ 133155 w 73"/>
                  <a:gd name="T49" fmla="*/ 82363 h 68"/>
                  <a:gd name="T50" fmla="*/ 163883 w 73"/>
                  <a:gd name="T51" fmla="*/ 82363 h 68"/>
                  <a:gd name="T52" fmla="*/ 163883 w 73"/>
                  <a:gd name="T53" fmla="*/ 181886 h 68"/>
                  <a:gd name="T54" fmla="*/ 180954 w 73"/>
                  <a:gd name="T55" fmla="*/ 181886 h 68"/>
                  <a:gd name="T56" fmla="*/ 180954 w 73"/>
                  <a:gd name="T57" fmla="*/ 82363 h 68"/>
                  <a:gd name="T58" fmla="*/ 215096 w 73"/>
                  <a:gd name="T59" fmla="*/ 82363 h 68"/>
                  <a:gd name="T60" fmla="*/ 215096 w 73"/>
                  <a:gd name="T61" fmla="*/ 181886 h 68"/>
                  <a:gd name="T62" fmla="*/ 221924 w 73"/>
                  <a:gd name="T63" fmla="*/ 181886 h 68"/>
                  <a:gd name="T64" fmla="*/ 232167 w 73"/>
                  <a:gd name="T65" fmla="*/ 192181 h 68"/>
                  <a:gd name="T66" fmla="*/ 232167 w 73"/>
                  <a:gd name="T67" fmla="*/ 199045 h 68"/>
                  <a:gd name="T68" fmla="*/ 17071 w 73"/>
                  <a:gd name="T69" fmla="*/ 199045 h 68"/>
                  <a:gd name="T70" fmla="*/ 17071 w 73"/>
                  <a:gd name="T71" fmla="*/ 192181 h 68"/>
                  <a:gd name="T72" fmla="*/ 23900 w 73"/>
                  <a:gd name="T73" fmla="*/ 181886 h 68"/>
                  <a:gd name="T74" fmla="*/ 30728 w 73"/>
                  <a:gd name="T75" fmla="*/ 181886 h 68"/>
                  <a:gd name="T76" fmla="*/ 30728 w 73"/>
                  <a:gd name="T77" fmla="*/ 82363 h 68"/>
                  <a:gd name="T78" fmla="*/ 64870 w 73"/>
                  <a:gd name="T79" fmla="*/ 82363 h 6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3" h="68">
                    <a:moveTo>
                      <a:pt x="73" y="14"/>
                    </a:moveTo>
                    <a:cubicBezTo>
                      <a:pt x="73" y="19"/>
                      <a:pt x="73" y="19"/>
                      <a:pt x="73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20"/>
                      <a:pt x="67" y="22"/>
                      <a:pt x="65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5" y="20"/>
                      <a:pt x="5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73" y="14"/>
                    </a:lnTo>
                    <a:close/>
                    <a:moveTo>
                      <a:pt x="73" y="63"/>
                    </a:moveTo>
                    <a:cubicBezTo>
                      <a:pt x="73" y="68"/>
                      <a:pt x="73" y="68"/>
                      <a:pt x="73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2"/>
                      <a:pt x="1" y="60"/>
                      <a:pt x="2" y="60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71" y="60"/>
                      <a:pt x="73" y="62"/>
                      <a:pt x="73" y="63"/>
                    </a:cubicBezTo>
                    <a:close/>
                    <a:moveTo>
                      <a:pt x="19" y="24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3"/>
                      <a:pt x="68" y="54"/>
                      <a:pt x="68" y="56"/>
                    </a:cubicBezTo>
                    <a:cubicBezTo>
                      <a:pt x="68" y="58"/>
                      <a:pt x="68" y="58"/>
                      <a:pt x="68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5" y="54"/>
                      <a:pt x="6" y="53"/>
                      <a:pt x="7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24"/>
                      <a:pt x="9" y="24"/>
                      <a:pt x="9" y="24"/>
                    </a:cubicBezTo>
                    <a:lnTo>
                      <a:pt x="19" y="24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Shape 52807"/>
              <p:cNvSpPr/>
              <p:nvPr/>
            </p:nvSpPr>
            <p:spPr>
              <a:xfrm>
                <a:off x="8579431" y="3031926"/>
                <a:ext cx="779162" cy="657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8" y="0"/>
                    </a:moveTo>
                    <a:cubicBezTo>
                      <a:pt x="612" y="0"/>
                      <a:pt x="0" y="713"/>
                      <a:pt x="0" y="1597"/>
                    </a:cubicBezTo>
                    <a:lnTo>
                      <a:pt x="0" y="20003"/>
                    </a:lnTo>
                    <a:cubicBezTo>
                      <a:pt x="0" y="20887"/>
                      <a:pt x="612" y="21600"/>
                      <a:pt x="1358" y="21600"/>
                    </a:cubicBezTo>
                    <a:lnTo>
                      <a:pt x="18896" y="21600"/>
                    </a:lnTo>
                    <a:cubicBezTo>
                      <a:pt x="19641" y="21600"/>
                      <a:pt x="20242" y="20887"/>
                      <a:pt x="20242" y="20003"/>
                    </a:cubicBezTo>
                    <a:lnTo>
                      <a:pt x="20242" y="15200"/>
                    </a:lnTo>
                    <a:lnTo>
                      <a:pt x="15524" y="15200"/>
                    </a:lnTo>
                    <a:cubicBezTo>
                      <a:pt x="14779" y="15200"/>
                      <a:pt x="14177" y="14487"/>
                      <a:pt x="14177" y="13604"/>
                    </a:cubicBezTo>
                    <a:lnTo>
                      <a:pt x="14177" y="10398"/>
                    </a:lnTo>
                    <a:cubicBezTo>
                      <a:pt x="14177" y="9514"/>
                      <a:pt x="14779" y="8801"/>
                      <a:pt x="15524" y="8801"/>
                    </a:cubicBezTo>
                    <a:lnTo>
                      <a:pt x="20242" y="8801"/>
                    </a:lnTo>
                    <a:lnTo>
                      <a:pt x="20242" y="4803"/>
                    </a:lnTo>
                    <a:cubicBezTo>
                      <a:pt x="20242" y="3919"/>
                      <a:pt x="19641" y="3193"/>
                      <a:pt x="18896" y="3193"/>
                    </a:cubicBezTo>
                    <a:lnTo>
                      <a:pt x="18896" y="1597"/>
                    </a:lnTo>
                    <a:cubicBezTo>
                      <a:pt x="18896" y="713"/>
                      <a:pt x="18295" y="0"/>
                      <a:pt x="17549" y="0"/>
                    </a:cubicBezTo>
                    <a:lnTo>
                      <a:pt x="1358" y="0"/>
                    </a:lnTo>
                    <a:close/>
                    <a:moveTo>
                      <a:pt x="2025" y="1597"/>
                    </a:moveTo>
                    <a:lnTo>
                      <a:pt x="16192" y="1597"/>
                    </a:lnTo>
                    <a:cubicBezTo>
                      <a:pt x="16192" y="1597"/>
                      <a:pt x="17549" y="1593"/>
                      <a:pt x="17549" y="3193"/>
                    </a:cubicBezTo>
                    <a:lnTo>
                      <a:pt x="2025" y="3193"/>
                    </a:lnTo>
                    <a:cubicBezTo>
                      <a:pt x="1653" y="3193"/>
                      <a:pt x="1358" y="2844"/>
                      <a:pt x="1358" y="2401"/>
                    </a:cubicBezTo>
                    <a:cubicBezTo>
                      <a:pt x="1358" y="1960"/>
                      <a:pt x="1653" y="1597"/>
                      <a:pt x="2025" y="1597"/>
                    </a:cubicBezTo>
                    <a:close/>
                    <a:moveTo>
                      <a:pt x="16192" y="9606"/>
                    </a:moveTo>
                    <a:cubicBezTo>
                      <a:pt x="15447" y="9606"/>
                      <a:pt x="14845" y="10318"/>
                      <a:pt x="14845" y="11202"/>
                    </a:cubicBezTo>
                    <a:lnTo>
                      <a:pt x="14845" y="12799"/>
                    </a:lnTo>
                    <a:cubicBezTo>
                      <a:pt x="14845" y="13683"/>
                      <a:pt x="15447" y="14396"/>
                      <a:pt x="16192" y="14396"/>
                    </a:cubicBezTo>
                    <a:lnTo>
                      <a:pt x="20242" y="14396"/>
                    </a:lnTo>
                    <a:cubicBezTo>
                      <a:pt x="20988" y="14396"/>
                      <a:pt x="21600" y="13683"/>
                      <a:pt x="21600" y="12799"/>
                    </a:cubicBezTo>
                    <a:lnTo>
                      <a:pt x="21600" y="11202"/>
                    </a:lnTo>
                    <a:cubicBezTo>
                      <a:pt x="21600" y="10318"/>
                      <a:pt x="20988" y="9606"/>
                      <a:pt x="20242" y="9606"/>
                    </a:cubicBezTo>
                    <a:lnTo>
                      <a:pt x="16192" y="9606"/>
                    </a:lnTo>
                    <a:close/>
                    <a:moveTo>
                      <a:pt x="16871" y="11202"/>
                    </a:moveTo>
                    <a:cubicBezTo>
                      <a:pt x="17243" y="11202"/>
                      <a:pt x="17549" y="11552"/>
                      <a:pt x="17549" y="11994"/>
                    </a:cubicBezTo>
                    <a:cubicBezTo>
                      <a:pt x="17549" y="12436"/>
                      <a:pt x="17243" y="12799"/>
                      <a:pt x="16871" y="12799"/>
                    </a:cubicBezTo>
                    <a:cubicBezTo>
                      <a:pt x="16498" y="12799"/>
                      <a:pt x="16192" y="12436"/>
                      <a:pt x="16192" y="11994"/>
                    </a:cubicBezTo>
                    <a:cubicBezTo>
                      <a:pt x="16192" y="11552"/>
                      <a:pt x="16498" y="11202"/>
                      <a:pt x="16871" y="11202"/>
                    </a:cubicBez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15" name="Shape 26855"/>
              <p:cNvSpPr/>
              <p:nvPr/>
            </p:nvSpPr>
            <p:spPr>
              <a:xfrm>
                <a:off x="7810384" y="1495066"/>
                <a:ext cx="607252" cy="747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1" y="0"/>
                    </a:moveTo>
                    <a:cubicBezTo>
                      <a:pt x="372" y="0"/>
                      <a:pt x="0" y="302"/>
                      <a:pt x="0" y="675"/>
                    </a:cubicBezTo>
                    <a:cubicBezTo>
                      <a:pt x="0" y="1048"/>
                      <a:pt x="372" y="1350"/>
                      <a:pt x="831" y="1350"/>
                    </a:cubicBezTo>
                    <a:lnTo>
                      <a:pt x="20769" y="1350"/>
                    </a:lnTo>
                    <a:cubicBezTo>
                      <a:pt x="21228" y="1350"/>
                      <a:pt x="21600" y="1048"/>
                      <a:pt x="21600" y="675"/>
                    </a:cubicBezTo>
                    <a:cubicBezTo>
                      <a:pt x="21600" y="302"/>
                      <a:pt x="21228" y="0"/>
                      <a:pt x="20769" y="0"/>
                    </a:cubicBezTo>
                    <a:lnTo>
                      <a:pt x="831" y="0"/>
                    </a:lnTo>
                    <a:close/>
                    <a:moveTo>
                      <a:pt x="831" y="2025"/>
                    </a:moveTo>
                    <a:lnTo>
                      <a:pt x="831" y="15525"/>
                    </a:lnTo>
                    <a:cubicBezTo>
                      <a:pt x="831" y="15525"/>
                      <a:pt x="20769" y="15525"/>
                      <a:pt x="20769" y="15525"/>
                    </a:cubicBezTo>
                    <a:lnTo>
                      <a:pt x="20769" y="2025"/>
                    </a:lnTo>
                    <a:lnTo>
                      <a:pt x="831" y="2025"/>
                    </a:lnTo>
                    <a:close/>
                    <a:moveTo>
                      <a:pt x="15785" y="4050"/>
                    </a:moveTo>
                    <a:lnTo>
                      <a:pt x="18277" y="4050"/>
                    </a:lnTo>
                    <a:cubicBezTo>
                      <a:pt x="18277" y="4050"/>
                      <a:pt x="18277" y="13500"/>
                      <a:pt x="18277" y="13500"/>
                    </a:cubicBezTo>
                    <a:lnTo>
                      <a:pt x="15785" y="13500"/>
                    </a:lnTo>
                    <a:lnTo>
                      <a:pt x="15785" y="4050"/>
                    </a:lnTo>
                    <a:close/>
                    <a:moveTo>
                      <a:pt x="7477" y="6750"/>
                    </a:moveTo>
                    <a:lnTo>
                      <a:pt x="9969" y="6750"/>
                    </a:lnTo>
                    <a:cubicBezTo>
                      <a:pt x="9969" y="6750"/>
                      <a:pt x="9969" y="13500"/>
                      <a:pt x="9969" y="13500"/>
                    </a:cubicBezTo>
                    <a:lnTo>
                      <a:pt x="7477" y="13500"/>
                    </a:lnTo>
                    <a:lnTo>
                      <a:pt x="7477" y="6750"/>
                    </a:lnTo>
                    <a:close/>
                    <a:moveTo>
                      <a:pt x="11631" y="8775"/>
                    </a:moveTo>
                    <a:lnTo>
                      <a:pt x="14123" y="8775"/>
                    </a:lnTo>
                    <a:cubicBezTo>
                      <a:pt x="14123" y="8775"/>
                      <a:pt x="14123" y="13500"/>
                      <a:pt x="14123" y="13500"/>
                    </a:cubicBezTo>
                    <a:lnTo>
                      <a:pt x="11631" y="13500"/>
                    </a:lnTo>
                    <a:lnTo>
                      <a:pt x="11631" y="8775"/>
                    </a:lnTo>
                    <a:close/>
                    <a:moveTo>
                      <a:pt x="3323" y="10800"/>
                    </a:moveTo>
                    <a:lnTo>
                      <a:pt x="5815" y="10800"/>
                    </a:lnTo>
                    <a:cubicBezTo>
                      <a:pt x="5815" y="10800"/>
                      <a:pt x="5815" y="13500"/>
                      <a:pt x="5815" y="13500"/>
                    </a:cubicBezTo>
                    <a:lnTo>
                      <a:pt x="3323" y="13500"/>
                    </a:lnTo>
                    <a:lnTo>
                      <a:pt x="3323" y="10800"/>
                    </a:lnTo>
                    <a:close/>
                    <a:moveTo>
                      <a:pt x="3323" y="16200"/>
                    </a:moveTo>
                    <a:lnTo>
                      <a:pt x="1662" y="21600"/>
                    </a:lnTo>
                    <a:lnTo>
                      <a:pt x="3323" y="21600"/>
                    </a:lnTo>
                    <a:lnTo>
                      <a:pt x="4985" y="16200"/>
                    </a:lnTo>
                    <a:cubicBezTo>
                      <a:pt x="4985" y="16200"/>
                      <a:pt x="3323" y="16200"/>
                      <a:pt x="3323" y="16200"/>
                    </a:cubicBezTo>
                    <a:close/>
                    <a:moveTo>
                      <a:pt x="9969" y="16200"/>
                    </a:moveTo>
                    <a:lnTo>
                      <a:pt x="9969" y="21600"/>
                    </a:lnTo>
                    <a:lnTo>
                      <a:pt x="11615" y="21600"/>
                    </a:lnTo>
                    <a:cubicBezTo>
                      <a:pt x="11615" y="21600"/>
                      <a:pt x="11631" y="16200"/>
                      <a:pt x="11631" y="16200"/>
                    </a:cubicBezTo>
                    <a:lnTo>
                      <a:pt x="9969" y="16200"/>
                    </a:lnTo>
                    <a:close/>
                    <a:moveTo>
                      <a:pt x="16615" y="16200"/>
                    </a:moveTo>
                    <a:lnTo>
                      <a:pt x="18277" y="21600"/>
                    </a:lnTo>
                    <a:lnTo>
                      <a:pt x="19938" y="21600"/>
                    </a:lnTo>
                    <a:cubicBezTo>
                      <a:pt x="19938" y="21600"/>
                      <a:pt x="18277" y="16200"/>
                      <a:pt x="18277" y="16200"/>
                    </a:cubicBezTo>
                    <a:lnTo>
                      <a:pt x="16615" y="16200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16" name="Freeform 222"/>
              <p:cNvSpPr>
                <a:spLocks noEditPoints="1"/>
              </p:cNvSpPr>
              <p:nvPr/>
            </p:nvSpPr>
            <p:spPr bwMode="auto">
              <a:xfrm>
                <a:off x="3437419" y="2793845"/>
                <a:ext cx="595021" cy="1027125"/>
              </a:xfrm>
              <a:custGeom>
                <a:avLst/>
                <a:gdLst>
                  <a:gd name="T0" fmla="*/ 133350 w 39"/>
                  <a:gd name="T1" fmla="*/ 140861 h 67"/>
                  <a:gd name="T2" fmla="*/ 119673 w 39"/>
                  <a:gd name="T3" fmla="*/ 154604 h 67"/>
                  <a:gd name="T4" fmla="*/ 105996 w 39"/>
                  <a:gd name="T5" fmla="*/ 140861 h 67"/>
                  <a:gd name="T6" fmla="*/ 105996 w 39"/>
                  <a:gd name="T7" fmla="*/ 96198 h 67"/>
                  <a:gd name="T8" fmla="*/ 99158 w 39"/>
                  <a:gd name="T9" fmla="*/ 96198 h 67"/>
                  <a:gd name="T10" fmla="*/ 99158 w 39"/>
                  <a:gd name="T11" fmla="*/ 213010 h 67"/>
                  <a:gd name="T12" fmla="*/ 85481 w 39"/>
                  <a:gd name="T13" fmla="*/ 230188 h 67"/>
                  <a:gd name="T14" fmla="*/ 68385 w 39"/>
                  <a:gd name="T15" fmla="*/ 213010 h 67"/>
                  <a:gd name="T16" fmla="*/ 68385 w 39"/>
                  <a:gd name="T17" fmla="*/ 154604 h 67"/>
                  <a:gd name="T18" fmla="*/ 61546 w 39"/>
                  <a:gd name="T19" fmla="*/ 154604 h 67"/>
                  <a:gd name="T20" fmla="*/ 61546 w 39"/>
                  <a:gd name="T21" fmla="*/ 213010 h 67"/>
                  <a:gd name="T22" fmla="*/ 47869 w 39"/>
                  <a:gd name="T23" fmla="*/ 230188 h 67"/>
                  <a:gd name="T24" fmla="*/ 30773 w 39"/>
                  <a:gd name="T25" fmla="*/ 213010 h 67"/>
                  <a:gd name="T26" fmla="*/ 30773 w 39"/>
                  <a:gd name="T27" fmla="*/ 96198 h 67"/>
                  <a:gd name="T28" fmla="*/ 23935 w 39"/>
                  <a:gd name="T29" fmla="*/ 96198 h 67"/>
                  <a:gd name="T30" fmla="*/ 23935 w 39"/>
                  <a:gd name="T31" fmla="*/ 140861 h 67"/>
                  <a:gd name="T32" fmla="*/ 10258 w 39"/>
                  <a:gd name="T33" fmla="*/ 154604 h 67"/>
                  <a:gd name="T34" fmla="*/ 0 w 39"/>
                  <a:gd name="T35" fmla="*/ 140861 h 67"/>
                  <a:gd name="T36" fmla="*/ 0 w 39"/>
                  <a:gd name="T37" fmla="*/ 85891 h 67"/>
                  <a:gd name="T38" fmla="*/ 23935 w 39"/>
                  <a:gd name="T39" fmla="*/ 61842 h 67"/>
                  <a:gd name="T40" fmla="*/ 105996 w 39"/>
                  <a:gd name="T41" fmla="*/ 61842 h 67"/>
                  <a:gd name="T42" fmla="*/ 133350 w 39"/>
                  <a:gd name="T43" fmla="*/ 85891 h 67"/>
                  <a:gd name="T44" fmla="*/ 133350 w 39"/>
                  <a:gd name="T45" fmla="*/ 140861 h 67"/>
                  <a:gd name="T46" fmla="*/ 64965 w 39"/>
                  <a:gd name="T47" fmla="*/ 58406 h 67"/>
                  <a:gd name="T48" fmla="*/ 37612 w 39"/>
                  <a:gd name="T49" fmla="*/ 27485 h 67"/>
                  <a:gd name="T50" fmla="*/ 64965 w 39"/>
                  <a:gd name="T51" fmla="*/ 0 h 67"/>
                  <a:gd name="T52" fmla="*/ 95738 w 39"/>
                  <a:gd name="T53" fmla="*/ 27485 h 67"/>
                  <a:gd name="T54" fmla="*/ 64965 w 39"/>
                  <a:gd name="T55" fmla="*/ 58406 h 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" h="67">
                    <a:moveTo>
                      <a:pt x="39" y="41"/>
                    </a:moveTo>
                    <a:cubicBezTo>
                      <a:pt x="39" y="43"/>
                      <a:pt x="37" y="45"/>
                      <a:pt x="35" y="45"/>
                    </a:cubicBezTo>
                    <a:cubicBezTo>
                      <a:pt x="33" y="45"/>
                      <a:pt x="31" y="43"/>
                      <a:pt x="31" y="4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65"/>
                      <a:pt x="27" y="67"/>
                      <a:pt x="25" y="67"/>
                    </a:cubicBezTo>
                    <a:cubicBezTo>
                      <a:pt x="22" y="67"/>
                      <a:pt x="20" y="65"/>
                      <a:pt x="20" y="62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5"/>
                      <a:pt x="16" y="67"/>
                      <a:pt x="14" y="67"/>
                    </a:cubicBezTo>
                    <a:cubicBezTo>
                      <a:pt x="11" y="67"/>
                      <a:pt x="9" y="65"/>
                      <a:pt x="9" y="62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3"/>
                      <a:pt x="5" y="45"/>
                      <a:pt x="3" y="45"/>
                    </a:cubicBezTo>
                    <a:cubicBezTo>
                      <a:pt x="1" y="45"/>
                      <a:pt x="0" y="43"/>
                      <a:pt x="0" y="4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3" y="18"/>
                      <a:pt x="7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5" y="18"/>
                      <a:pt x="39" y="21"/>
                      <a:pt x="39" y="25"/>
                    </a:cubicBezTo>
                    <a:lnTo>
                      <a:pt x="39" y="41"/>
                    </a:lnTo>
                    <a:close/>
                    <a:moveTo>
                      <a:pt x="19" y="17"/>
                    </a:moveTo>
                    <a:cubicBezTo>
                      <a:pt x="14" y="17"/>
                      <a:pt x="11" y="13"/>
                      <a:pt x="11" y="8"/>
                    </a:cubicBezTo>
                    <a:cubicBezTo>
                      <a:pt x="11" y="4"/>
                      <a:pt x="14" y="0"/>
                      <a:pt x="19" y="0"/>
                    </a:cubicBezTo>
                    <a:cubicBezTo>
                      <a:pt x="24" y="0"/>
                      <a:pt x="28" y="4"/>
                      <a:pt x="28" y="8"/>
                    </a:cubicBezTo>
                    <a:cubicBezTo>
                      <a:pt x="28" y="13"/>
                      <a:pt x="24" y="17"/>
                      <a:pt x="19" y="17"/>
                    </a:cubicBez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Shape 52801"/>
              <p:cNvSpPr/>
              <p:nvPr/>
            </p:nvSpPr>
            <p:spPr>
              <a:xfrm>
                <a:off x="4239633" y="4479626"/>
                <a:ext cx="705638" cy="752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559"/>
                    </a:moveTo>
                    <a:cubicBezTo>
                      <a:pt x="7193" y="249"/>
                      <a:pt x="6924" y="0"/>
                      <a:pt x="6592" y="0"/>
                    </a:cubicBezTo>
                    <a:lnTo>
                      <a:pt x="4929" y="0"/>
                    </a:lnTo>
                    <a:cubicBezTo>
                      <a:pt x="4595" y="0"/>
                      <a:pt x="4324" y="253"/>
                      <a:pt x="4320" y="565"/>
                    </a:cubicBezTo>
                    <a:lnTo>
                      <a:pt x="4320" y="3491"/>
                    </a:lnTo>
                    <a:cubicBezTo>
                      <a:pt x="4327" y="3801"/>
                      <a:pt x="4596" y="4050"/>
                      <a:pt x="4928" y="4050"/>
                    </a:cubicBezTo>
                    <a:lnTo>
                      <a:pt x="6592" y="4050"/>
                    </a:lnTo>
                    <a:cubicBezTo>
                      <a:pt x="6926" y="4050"/>
                      <a:pt x="7197" y="3798"/>
                      <a:pt x="7200" y="3485"/>
                    </a:cubicBezTo>
                    <a:cubicBezTo>
                      <a:pt x="7200" y="3485"/>
                      <a:pt x="7200" y="559"/>
                      <a:pt x="7200" y="559"/>
                    </a:cubicBezTo>
                    <a:close/>
                    <a:moveTo>
                      <a:pt x="20160" y="19684"/>
                    </a:moveTo>
                    <a:cubicBezTo>
                      <a:pt x="20156" y="19997"/>
                      <a:pt x="19885" y="20249"/>
                      <a:pt x="19551" y="20249"/>
                    </a:cubicBezTo>
                    <a:lnTo>
                      <a:pt x="2048" y="20249"/>
                    </a:lnTo>
                    <a:cubicBezTo>
                      <a:pt x="1716" y="20249"/>
                      <a:pt x="1447" y="20000"/>
                      <a:pt x="1440" y="19691"/>
                    </a:cubicBezTo>
                    <a:lnTo>
                      <a:pt x="1440" y="6746"/>
                    </a:lnTo>
                    <a:lnTo>
                      <a:pt x="20160" y="6746"/>
                    </a:lnTo>
                    <a:cubicBezTo>
                      <a:pt x="20160" y="6746"/>
                      <a:pt x="20160" y="19684"/>
                      <a:pt x="20160" y="19684"/>
                    </a:cubicBezTo>
                    <a:close/>
                    <a:moveTo>
                      <a:pt x="20160" y="2020"/>
                    </a:moveTo>
                    <a:lnTo>
                      <a:pt x="18720" y="2020"/>
                    </a:lnTo>
                    <a:lnTo>
                      <a:pt x="18720" y="4050"/>
                    </a:lnTo>
                    <a:cubicBezTo>
                      <a:pt x="18720" y="4796"/>
                      <a:pt x="18075" y="5401"/>
                      <a:pt x="17280" y="5401"/>
                    </a:cubicBezTo>
                    <a:lnTo>
                      <a:pt x="14400" y="5401"/>
                    </a:lnTo>
                    <a:cubicBezTo>
                      <a:pt x="13605" y="5401"/>
                      <a:pt x="12960" y="4796"/>
                      <a:pt x="12960" y="4050"/>
                    </a:cubicBezTo>
                    <a:lnTo>
                      <a:pt x="12960" y="2020"/>
                    </a:lnTo>
                    <a:lnTo>
                      <a:pt x="8640" y="2020"/>
                    </a:lnTo>
                    <a:lnTo>
                      <a:pt x="8640" y="4050"/>
                    </a:lnTo>
                    <a:cubicBezTo>
                      <a:pt x="8640" y="4796"/>
                      <a:pt x="7995" y="5401"/>
                      <a:pt x="7200" y="5401"/>
                    </a:cubicBezTo>
                    <a:lnTo>
                      <a:pt x="4320" y="5401"/>
                    </a:lnTo>
                    <a:cubicBezTo>
                      <a:pt x="3525" y="5401"/>
                      <a:pt x="2880" y="4796"/>
                      <a:pt x="2880" y="4050"/>
                    </a:cubicBezTo>
                    <a:lnTo>
                      <a:pt x="2880" y="2020"/>
                    </a:lnTo>
                    <a:lnTo>
                      <a:pt x="1440" y="2020"/>
                    </a:lnTo>
                    <a:cubicBezTo>
                      <a:pt x="645" y="2020"/>
                      <a:pt x="0" y="2625"/>
                      <a:pt x="0" y="3371"/>
                    </a:cubicBezTo>
                    <a:lnTo>
                      <a:pt x="0" y="20249"/>
                    </a:lnTo>
                    <a:cubicBezTo>
                      <a:pt x="0" y="20995"/>
                      <a:pt x="645" y="21600"/>
                      <a:pt x="1440" y="21600"/>
                    </a:cubicBezTo>
                    <a:lnTo>
                      <a:pt x="20160" y="21600"/>
                    </a:lnTo>
                    <a:cubicBezTo>
                      <a:pt x="20955" y="21600"/>
                      <a:pt x="21600" y="20995"/>
                      <a:pt x="21600" y="20249"/>
                    </a:cubicBezTo>
                    <a:lnTo>
                      <a:pt x="21600" y="3371"/>
                    </a:lnTo>
                    <a:cubicBezTo>
                      <a:pt x="21600" y="2625"/>
                      <a:pt x="20955" y="2020"/>
                      <a:pt x="20160" y="2020"/>
                    </a:cubicBezTo>
                    <a:close/>
                    <a:moveTo>
                      <a:pt x="17280" y="559"/>
                    </a:moveTo>
                    <a:cubicBezTo>
                      <a:pt x="17273" y="249"/>
                      <a:pt x="17004" y="0"/>
                      <a:pt x="16672" y="0"/>
                    </a:cubicBezTo>
                    <a:lnTo>
                      <a:pt x="15009" y="0"/>
                    </a:lnTo>
                    <a:cubicBezTo>
                      <a:pt x="14675" y="0"/>
                      <a:pt x="14404" y="253"/>
                      <a:pt x="14400" y="565"/>
                    </a:cubicBezTo>
                    <a:lnTo>
                      <a:pt x="14400" y="3491"/>
                    </a:lnTo>
                    <a:cubicBezTo>
                      <a:pt x="14407" y="3801"/>
                      <a:pt x="14676" y="4050"/>
                      <a:pt x="15008" y="4050"/>
                    </a:cubicBezTo>
                    <a:lnTo>
                      <a:pt x="16671" y="4050"/>
                    </a:lnTo>
                    <a:cubicBezTo>
                      <a:pt x="17005" y="4050"/>
                      <a:pt x="17277" y="3798"/>
                      <a:pt x="17280" y="3485"/>
                    </a:cubicBezTo>
                    <a:cubicBezTo>
                      <a:pt x="17280" y="3485"/>
                      <a:pt x="17280" y="559"/>
                      <a:pt x="17280" y="559"/>
                    </a:cubicBezTo>
                    <a:close/>
                    <a:moveTo>
                      <a:pt x="15840" y="16199"/>
                    </a:moveTo>
                    <a:lnTo>
                      <a:pt x="18720" y="16199"/>
                    </a:lnTo>
                    <a:lnTo>
                      <a:pt x="18720" y="18899"/>
                    </a:lnTo>
                    <a:lnTo>
                      <a:pt x="15840" y="18899"/>
                    </a:lnTo>
                    <a:cubicBezTo>
                      <a:pt x="15840" y="18899"/>
                      <a:pt x="15840" y="16199"/>
                      <a:pt x="15840" y="16199"/>
                    </a:cubicBezTo>
                    <a:close/>
                    <a:moveTo>
                      <a:pt x="11520" y="16199"/>
                    </a:moveTo>
                    <a:lnTo>
                      <a:pt x="14400" y="16199"/>
                    </a:lnTo>
                    <a:lnTo>
                      <a:pt x="14400" y="18899"/>
                    </a:lnTo>
                    <a:lnTo>
                      <a:pt x="11520" y="18899"/>
                    </a:lnTo>
                    <a:cubicBezTo>
                      <a:pt x="11520" y="18899"/>
                      <a:pt x="11520" y="16199"/>
                      <a:pt x="11520" y="16199"/>
                    </a:cubicBezTo>
                    <a:close/>
                    <a:moveTo>
                      <a:pt x="7200" y="16199"/>
                    </a:moveTo>
                    <a:lnTo>
                      <a:pt x="10080" y="16199"/>
                    </a:lnTo>
                    <a:lnTo>
                      <a:pt x="10080" y="18899"/>
                    </a:lnTo>
                    <a:lnTo>
                      <a:pt x="7200" y="18899"/>
                    </a:lnTo>
                    <a:cubicBezTo>
                      <a:pt x="7200" y="18899"/>
                      <a:pt x="7200" y="16199"/>
                      <a:pt x="7200" y="16199"/>
                    </a:cubicBezTo>
                    <a:close/>
                    <a:moveTo>
                      <a:pt x="2880" y="16199"/>
                    </a:moveTo>
                    <a:lnTo>
                      <a:pt x="5760" y="16199"/>
                    </a:lnTo>
                    <a:lnTo>
                      <a:pt x="5760" y="18899"/>
                    </a:lnTo>
                    <a:lnTo>
                      <a:pt x="2880" y="18899"/>
                    </a:lnTo>
                    <a:cubicBezTo>
                      <a:pt x="2880" y="18899"/>
                      <a:pt x="2880" y="16199"/>
                      <a:pt x="2880" y="16199"/>
                    </a:cubicBezTo>
                    <a:close/>
                    <a:moveTo>
                      <a:pt x="2880" y="12148"/>
                    </a:moveTo>
                    <a:lnTo>
                      <a:pt x="5760" y="12148"/>
                    </a:lnTo>
                    <a:lnTo>
                      <a:pt x="5760" y="14848"/>
                    </a:lnTo>
                    <a:lnTo>
                      <a:pt x="2880" y="14848"/>
                    </a:lnTo>
                    <a:cubicBezTo>
                      <a:pt x="2880" y="14848"/>
                      <a:pt x="2880" y="12148"/>
                      <a:pt x="2880" y="12148"/>
                    </a:cubicBezTo>
                    <a:close/>
                    <a:moveTo>
                      <a:pt x="7200" y="12148"/>
                    </a:moveTo>
                    <a:lnTo>
                      <a:pt x="10080" y="12148"/>
                    </a:lnTo>
                    <a:lnTo>
                      <a:pt x="10080" y="14848"/>
                    </a:lnTo>
                    <a:lnTo>
                      <a:pt x="7200" y="14848"/>
                    </a:lnTo>
                    <a:cubicBezTo>
                      <a:pt x="7200" y="14848"/>
                      <a:pt x="7200" y="12148"/>
                      <a:pt x="7200" y="12148"/>
                    </a:cubicBezTo>
                    <a:close/>
                    <a:moveTo>
                      <a:pt x="11520" y="12148"/>
                    </a:moveTo>
                    <a:lnTo>
                      <a:pt x="14400" y="12148"/>
                    </a:lnTo>
                    <a:lnTo>
                      <a:pt x="14400" y="14848"/>
                    </a:lnTo>
                    <a:lnTo>
                      <a:pt x="11520" y="14848"/>
                    </a:lnTo>
                    <a:cubicBezTo>
                      <a:pt x="11520" y="14848"/>
                      <a:pt x="11520" y="12148"/>
                      <a:pt x="11520" y="12148"/>
                    </a:cubicBezTo>
                    <a:close/>
                    <a:moveTo>
                      <a:pt x="15840" y="12148"/>
                    </a:moveTo>
                    <a:lnTo>
                      <a:pt x="18720" y="12148"/>
                    </a:lnTo>
                    <a:lnTo>
                      <a:pt x="18720" y="14848"/>
                    </a:lnTo>
                    <a:lnTo>
                      <a:pt x="15840" y="14848"/>
                    </a:lnTo>
                    <a:cubicBezTo>
                      <a:pt x="15840" y="14848"/>
                      <a:pt x="15840" y="12148"/>
                      <a:pt x="15840" y="12148"/>
                    </a:cubicBezTo>
                    <a:close/>
                    <a:moveTo>
                      <a:pt x="15840" y="8097"/>
                    </a:moveTo>
                    <a:lnTo>
                      <a:pt x="18720" y="8097"/>
                    </a:lnTo>
                    <a:lnTo>
                      <a:pt x="18720" y="10797"/>
                    </a:lnTo>
                    <a:lnTo>
                      <a:pt x="15840" y="10797"/>
                    </a:lnTo>
                    <a:cubicBezTo>
                      <a:pt x="15840" y="10797"/>
                      <a:pt x="15840" y="8097"/>
                      <a:pt x="15840" y="8097"/>
                    </a:cubicBezTo>
                    <a:close/>
                    <a:moveTo>
                      <a:pt x="11520" y="8097"/>
                    </a:moveTo>
                    <a:lnTo>
                      <a:pt x="14400" y="8097"/>
                    </a:lnTo>
                    <a:lnTo>
                      <a:pt x="14400" y="10797"/>
                    </a:lnTo>
                    <a:lnTo>
                      <a:pt x="11520" y="10797"/>
                    </a:lnTo>
                    <a:cubicBezTo>
                      <a:pt x="11520" y="10797"/>
                      <a:pt x="11520" y="8097"/>
                      <a:pt x="11520" y="8097"/>
                    </a:cubicBezTo>
                    <a:close/>
                    <a:moveTo>
                      <a:pt x="7200" y="8097"/>
                    </a:moveTo>
                    <a:lnTo>
                      <a:pt x="10080" y="8097"/>
                    </a:lnTo>
                    <a:lnTo>
                      <a:pt x="10080" y="10797"/>
                    </a:lnTo>
                    <a:lnTo>
                      <a:pt x="7200" y="10797"/>
                    </a:lnTo>
                    <a:cubicBezTo>
                      <a:pt x="7200" y="10797"/>
                      <a:pt x="7200" y="8097"/>
                      <a:pt x="7200" y="8097"/>
                    </a:cubicBezTo>
                    <a:close/>
                    <a:moveTo>
                      <a:pt x="2880" y="8097"/>
                    </a:moveTo>
                    <a:lnTo>
                      <a:pt x="5760" y="8097"/>
                    </a:lnTo>
                    <a:lnTo>
                      <a:pt x="5760" y="10797"/>
                    </a:lnTo>
                    <a:lnTo>
                      <a:pt x="2880" y="10797"/>
                    </a:lnTo>
                    <a:cubicBezTo>
                      <a:pt x="2880" y="10797"/>
                      <a:pt x="2880" y="8097"/>
                      <a:pt x="2880" y="8097"/>
                    </a:cubicBez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23" name="Shape 52865"/>
              <p:cNvSpPr/>
              <p:nvPr/>
            </p:nvSpPr>
            <p:spPr>
              <a:xfrm>
                <a:off x="5810282" y="4037497"/>
                <a:ext cx="154902" cy="15490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5120">
                  <a:lnSpc>
                    <a:spcPct val="100000"/>
                  </a:lnSpc>
                  <a:spcBef>
                    <a:spcPts val="0"/>
                  </a:spcBef>
                  <a:defRPr sz="1200">
                    <a:solidFill>
                      <a:srgbClr val="40404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24" name="Shape 52865"/>
              <p:cNvSpPr/>
              <p:nvPr/>
            </p:nvSpPr>
            <p:spPr>
              <a:xfrm>
                <a:off x="6279205" y="3263774"/>
                <a:ext cx="154902" cy="15490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5120">
                  <a:lnSpc>
                    <a:spcPct val="100000"/>
                  </a:lnSpc>
                  <a:spcBef>
                    <a:spcPts val="0"/>
                  </a:spcBef>
                  <a:defRPr sz="1200">
                    <a:solidFill>
                      <a:srgbClr val="40404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25" name="Shape 52865"/>
              <p:cNvSpPr/>
              <p:nvPr/>
            </p:nvSpPr>
            <p:spPr>
              <a:xfrm>
                <a:off x="7562882" y="2484189"/>
                <a:ext cx="154902" cy="15490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5120">
                  <a:lnSpc>
                    <a:spcPct val="100000"/>
                  </a:lnSpc>
                  <a:spcBef>
                    <a:spcPts val="0"/>
                  </a:spcBef>
                  <a:defRPr sz="1200">
                    <a:solidFill>
                      <a:srgbClr val="40404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26" name="Shape 52865"/>
              <p:cNvSpPr/>
              <p:nvPr/>
            </p:nvSpPr>
            <p:spPr>
              <a:xfrm>
                <a:off x="8417636" y="2525704"/>
                <a:ext cx="154902" cy="15490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5120">
                  <a:lnSpc>
                    <a:spcPct val="100000"/>
                  </a:lnSpc>
                  <a:spcBef>
                    <a:spcPts val="0"/>
                  </a:spcBef>
                  <a:defRPr sz="1200">
                    <a:solidFill>
                      <a:srgbClr val="40404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27" name="Shape 52865"/>
              <p:cNvSpPr/>
              <p:nvPr/>
            </p:nvSpPr>
            <p:spPr>
              <a:xfrm>
                <a:off x="8008360" y="3246190"/>
                <a:ext cx="154902" cy="15490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5120">
                  <a:lnSpc>
                    <a:spcPct val="100000"/>
                  </a:lnSpc>
                  <a:spcBef>
                    <a:spcPts val="0"/>
                  </a:spcBef>
                  <a:defRPr sz="1200">
                    <a:solidFill>
                      <a:srgbClr val="40404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28" name="Shape 52865"/>
              <p:cNvSpPr/>
              <p:nvPr/>
            </p:nvSpPr>
            <p:spPr>
              <a:xfrm>
                <a:off x="4509021" y="3257913"/>
                <a:ext cx="154902" cy="15490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5120">
                  <a:lnSpc>
                    <a:spcPct val="100000"/>
                  </a:lnSpc>
                  <a:spcBef>
                    <a:spcPts val="0"/>
                  </a:spcBef>
                  <a:defRPr sz="1200">
                    <a:solidFill>
                      <a:srgbClr val="40404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29" name="Shape 52865"/>
              <p:cNvSpPr/>
              <p:nvPr/>
            </p:nvSpPr>
            <p:spPr>
              <a:xfrm>
                <a:off x="4092852" y="3996467"/>
                <a:ext cx="154902" cy="15490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5120">
                  <a:lnSpc>
                    <a:spcPct val="100000"/>
                  </a:lnSpc>
                  <a:spcBef>
                    <a:spcPts val="0"/>
                  </a:spcBef>
                  <a:defRPr sz="1200">
                    <a:solidFill>
                      <a:srgbClr val="40404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30" name="Shape 52865"/>
              <p:cNvSpPr/>
              <p:nvPr/>
            </p:nvSpPr>
            <p:spPr>
              <a:xfrm>
                <a:off x="4960360" y="4031636"/>
                <a:ext cx="154902" cy="15490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5120">
                  <a:lnSpc>
                    <a:spcPct val="100000"/>
                  </a:lnSpc>
                  <a:spcBef>
                    <a:spcPts val="0"/>
                  </a:spcBef>
                  <a:defRPr sz="1200">
                    <a:solidFill>
                      <a:srgbClr val="40404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31" name="Shape 52865"/>
              <p:cNvSpPr/>
              <p:nvPr/>
            </p:nvSpPr>
            <p:spPr>
              <a:xfrm>
                <a:off x="6697750" y="4019474"/>
                <a:ext cx="154902" cy="15490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5120">
                  <a:lnSpc>
                    <a:spcPct val="100000"/>
                  </a:lnSpc>
                  <a:spcBef>
                    <a:spcPts val="0"/>
                  </a:spcBef>
                  <a:defRPr sz="1200">
                    <a:solidFill>
                      <a:srgbClr val="40404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32" name="Shape 52865"/>
              <p:cNvSpPr/>
              <p:nvPr/>
            </p:nvSpPr>
            <p:spPr>
              <a:xfrm>
                <a:off x="4069405" y="2507636"/>
                <a:ext cx="154902" cy="15490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5120">
                  <a:lnSpc>
                    <a:spcPct val="100000"/>
                  </a:lnSpc>
                  <a:spcBef>
                    <a:spcPts val="0"/>
                  </a:spcBef>
                  <a:defRPr sz="1200">
                    <a:solidFill>
                      <a:srgbClr val="40404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33" name="Shape 54820"/>
              <p:cNvSpPr/>
              <p:nvPr/>
            </p:nvSpPr>
            <p:spPr>
              <a:xfrm>
                <a:off x="9606363" y="3459369"/>
                <a:ext cx="930121" cy="2398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99" y="3807"/>
                    </a:moveTo>
                    <a:lnTo>
                      <a:pt x="5701" y="3807"/>
                    </a:lnTo>
                    <a:cubicBezTo>
                      <a:pt x="2553" y="3809"/>
                      <a:pt x="0" y="4790"/>
                      <a:pt x="0" y="6001"/>
                    </a:cubicBezTo>
                    <a:lnTo>
                      <a:pt x="0" y="11708"/>
                    </a:lnTo>
                    <a:lnTo>
                      <a:pt x="0" y="11708"/>
                    </a:lnTo>
                    <a:cubicBezTo>
                      <a:pt x="1" y="12111"/>
                      <a:pt x="852" y="12438"/>
                      <a:pt x="1901" y="12438"/>
                    </a:cubicBezTo>
                    <a:cubicBezTo>
                      <a:pt x="2950" y="12438"/>
                      <a:pt x="3801" y="12111"/>
                      <a:pt x="3801" y="11708"/>
                    </a:cubicBezTo>
                    <a:cubicBezTo>
                      <a:pt x="3801" y="11707"/>
                      <a:pt x="3801" y="11706"/>
                      <a:pt x="3801" y="11705"/>
                    </a:cubicBezTo>
                    <a:lnTo>
                      <a:pt x="3801" y="8762"/>
                    </a:lnTo>
                    <a:lnTo>
                      <a:pt x="3790" y="8762"/>
                    </a:lnTo>
                    <a:lnTo>
                      <a:pt x="3790" y="6809"/>
                    </a:lnTo>
                    <a:cubicBezTo>
                      <a:pt x="3790" y="6673"/>
                      <a:pt x="4081" y="6562"/>
                      <a:pt x="4433" y="6562"/>
                    </a:cubicBezTo>
                    <a:cubicBezTo>
                      <a:pt x="4789" y="6562"/>
                      <a:pt x="5076" y="6673"/>
                      <a:pt x="5076" y="6809"/>
                    </a:cubicBezTo>
                    <a:lnTo>
                      <a:pt x="5076" y="11811"/>
                    </a:lnTo>
                    <a:lnTo>
                      <a:pt x="5075" y="11811"/>
                    </a:lnTo>
                    <a:lnTo>
                      <a:pt x="5075" y="20671"/>
                    </a:lnTo>
                    <a:cubicBezTo>
                      <a:pt x="5075" y="21184"/>
                      <a:pt x="6158" y="21600"/>
                      <a:pt x="7494" y="21600"/>
                    </a:cubicBezTo>
                    <a:cubicBezTo>
                      <a:pt x="8830" y="21600"/>
                      <a:pt x="9913" y="21184"/>
                      <a:pt x="9913" y="20671"/>
                    </a:cubicBezTo>
                    <a:lnTo>
                      <a:pt x="9913" y="12560"/>
                    </a:lnTo>
                    <a:cubicBezTo>
                      <a:pt x="9945" y="12380"/>
                      <a:pt x="10327" y="12236"/>
                      <a:pt x="10800" y="12229"/>
                    </a:cubicBezTo>
                    <a:cubicBezTo>
                      <a:pt x="11273" y="12236"/>
                      <a:pt x="11655" y="12380"/>
                      <a:pt x="11687" y="12560"/>
                    </a:cubicBezTo>
                    <a:lnTo>
                      <a:pt x="11687" y="20671"/>
                    </a:lnTo>
                    <a:cubicBezTo>
                      <a:pt x="11687" y="21184"/>
                      <a:pt x="12770" y="21600"/>
                      <a:pt x="14106" y="21600"/>
                    </a:cubicBezTo>
                    <a:cubicBezTo>
                      <a:pt x="15442" y="21600"/>
                      <a:pt x="16525" y="21184"/>
                      <a:pt x="16525" y="20671"/>
                    </a:cubicBezTo>
                    <a:lnTo>
                      <a:pt x="16525" y="11811"/>
                    </a:lnTo>
                    <a:lnTo>
                      <a:pt x="16524" y="11811"/>
                    </a:lnTo>
                    <a:lnTo>
                      <a:pt x="16524" y="6809"/>
                    </a:lnTo>
                    <a:cubicBezTo>
                      <a:pt x="16524" y="6673"/>
                      <a:pt x="16811" y="6562"/>
                      <a:pt x="17167" y="6562"/>
                    </a:cubicBezTo>
                    <a:cubicBezTo>
                      <a:pt x="17519" y="6562"/>
                      <a:pt x="17810" y="6673"/>
                      <a:pt x="17810" y="6809"/>
                    </a:cubicBezTo>
                    <a:lnTo>
                      <a:pt x="17810" y="8762"/>
                    </a:lnTo>
                    <a:lnTo>
                      <a:pt x="17799" y="8762"/>
                    </a:lnTo>
                    <a:lnTo>
                      <a:pt x="17799" y="11705"/>
                    </a:lnTo>
                    <a:cubicBezTo>
                      <a:pt x="17799" y="11706"/>
                      <a:pt x="17799" y="11707"/>
                      <a:pt x="17799" y="11708"/>
                    </a:cubicBezTo>
                    <a:cubicBezTo>
                      <a:pt x="17799" y="12111"/>
                      <a:pt x="18650" y="12438"/>
                      <a:pt x="19699" y="12438"/>
                    </a:cubicBezTo>
                    <a:cubicBezTo>
                      <a:pt x="20748" y="12438"/>
                      <a:pt x="21599" y="12111"/>
                      <a:pt x="21600" y="11708"/>
                    </a:cubicBezTo>
                    <a:lnTo>
                      <a:pt x="21600" y="11708"/>
                    </a:lnTo>
                    <a:lnTo>
                      <a:pt x="21600" y="6001"/>
                    </a:lnTo>
                    <a:cubicBezTo>
                      <a:pt x="21600" y="4790"/>
                      <a:pt x="19047" y="3809"/>
                      <a:pt x="15899" y="3807"/>
                    </a:cubicBezTo>
                    <a:close/>
                    <a:moveTo>
                      <a:pt x="15076" y="1643"/>
                    </a:moveTo>
                    <a:cubicBezTo>
                      <a:pt x="15076" y="2551"/>
                      <a:pt x="13162" y="3286"/>
                      <a:pt x="10800" y="3286"/>
                    </a:cubicBezTo>
                    <a:cubicBezTo>
                      <a:pt x="8438" y="3286"/>
                      <a:pt x="6524" y="2551"/>
                      <a:pt x="6524" y="1643"/>
                    </a:cubicBezTo>
                    <a:cubicBezTo>
                      <a:pt x="6524" y="736"/>
                      <a:pt x="8438" y="0"/>
                      <a:pt x="10800" y="0"/>
                    </a:cubicBezTo>
                    <a:cubicBezTo>
                      <a:pt x="13162" y="0"/>
                      <a:pt x="15076" y="736"/>
                      <a:pt x="15076" y="1643"/>
                    </a:cubicBezTo>
                    <a:close/>
                  </a:path>
                </a:pathLst>
              </a:custGeom>
              <a:solidFill>
                <a:schemeClr val="accent6">
                  <a:lumMod val="9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1129184" y="4733360"/>
              <a:ext cx="319550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Clr>
                  <a:schemeClr val="accent2"/>
                </a:buClr>
                <a:buFont typeface="Wingdings" charset="2"/>
                <a:buChar char="§"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USALDUS</a:t>
              </a:r>
            </a:p>
            <a:p>
              <a:pPr marL="285750" lvl="0" indent="-285750">
                <a:buClr>
                  <a:schemeClr val="accent2"/>
                </a:buClr>
                <a:buFont typeface="Wingdings" charset="2"/>
                <a:buChar char="§"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KOOSTÖÖ</a:t>
              </a:r>
            </a:p>
            <a:p>
              <a:pPr marL="285750" lvl="0" indent="-285750">
                <a:buClr>
                  <a:schemeClr val="accent2"/>
                </a:buClr>
                <a:buFont typeface="Wingdings" charset="2"/>
                <a:buChar char="§"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UUENDUSLIKKUS</a:t>
              </a:r>
            </a:p>
          </p:txBody>
        </p:sp>
      </p:grpSp>
      <p:grpSp>
        <p:nvGrpSpPr>
          <p:cNvPr id="37" name="Group 1"/>
          <p:cNvGrpSpPr/>
          <p:nvPr/>
        </p:nvGrpSpPr>
        <p:grpSpPr>
          <a:xfrm>
            <a:off x="8526126" y="3221937"/>
            <a:ext cx="1204423" cy="1204423"/>
            <a:chOff x="8793017" y="4439653"/>
            <a:chExt cx="477395" cy="477395"/>
          </a:xfrm>
        </p:grpSpPr>
        <p:sp>
          <p:nvSpPr>
            <p:cNvPr id="38" name="Oval 34"/>
            <p:cNvSpPr/>
            <p:nvPr/>
          </p:nvSpPr>
          <p:spPr>
            <a:xfrm>
              <a:off x="8793017" y="4439653"/>
              <a:ext cx="477395" cy="4773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5"/>
            <p:cNvGrpSpPr/>
            <p:nvPr/>
          </p:nvGrpSpPr>
          <p:grpSpPr>
            <a:xfrm>
              <a:off x="8836062" y="4506993"/>
              <a:ext cx="391437" cy="324816"/>
              <a:chOff x="7296204" y="1538949"/>
              <a:chExt cx="1949450" cy="1617663"/>
            </a:xfrm>
          </p:grpSpPr>
          <p:sp>
            <p:nvSpPr>
              <p:cNvPr id="40" name="Freeform 36"/>
              <p:cNvSpPr>
                <a:spLocks noChangeArrowheads="1"/>
              </p:cNvSpPr>
              <p:nvPr/>
            </p:nvSpPr>
            <p:spPr bwMode="auto">
              <a:xfrm>
                <a:off x="8991654" y="1943762"/>
                <a:ext cx="198437" cy="169862"/>
              </a:xfrm>
              <a:custGeom>
                <a:avLst/>
                <a:gdLst>
                  <a:gd name="T0" fmla="*/ 0 w 551"/>
                  <a:gd name="T1" fmla="*/ 243 h 470"/>
                  <a:gd name="T2" fmla="*/ 550 w 551"/>
                  <a:gd name="T3" fmla="*/ 141 h 470"/>
                  <a:gd name="T4" fmla="*/ 375 w 551"/>
                  <a:gd name="T5" fmla="*/ 469 h 470"/>
                  <a:gd name="T6" fmla="*/ 0 w 551"/>
                  <a:gd name="T7" fmla="*/ 243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1" h="470">
                    <a:moveTo>
                      <a:pt x="0" y="243"/>
                    </a:moveTo>
                    <a:cubicBezTo>
                      <a:pt x="138" y="0"/>
                      <a:pt x="347" y="40"/>
                      <a:pt x="550" y="141"/>
                    </a:cubicBezTo>
                    <a:cubicBezTo>
                      <a:pt x="505" y="223"/>
                      <a:pt x="421" y="387"/>
                      <a:pt x="375" y="469"/>
                    </a:cubicBezTo>
                    <a:cubicBezTo>
                      <a:pt x="282" y="412"/>
                      <a:pt x="96" y="299"/>
                      <a:pt x="0" y="24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5"/>
              <p:cNvSpPr>
                <a:spLocks noChangeArrowheads="1"/>
              </p:cNvSpPr>
              <p:nvPr/>
            </p:nvSpPr>
            <p:spPr bwMode="auto">
              <a:xfrm>
                <a:off x="8418566" y="1854862"/>
                <a:ext cx="749300" cy="962025"/>
              </a:xfrm>
              <a:custGeom>
                <a:avLst/>
                <a:gdLst>
                  <a:gd name="T0" fmla="*/ 31 w 2083"/>
                  <a:gd name="T1" fmla="*/ 0 h 2673"/>
                  <a:gd name="T2" fmla="*/ 663 w 2083"/>
                  <a:gd name="T3" fmla="*/ 189 h 2673"/>
                  <a:gd name="T4" fmla="*/ 587 w 2083"/>
                  <a:gd name="T5" fmla="*/ 310 h 2673"/>
                  <a:gd name="T6" fmla="*/ 1004 w 2083"/>
                  <a:gd name="T7" fmla="*/ 392 h 2673"/>
                  <a:gd name="T8" fmla="*/ 843 w 2083"/>
                  <a:gd name="T9" fmla="*/ 592 h 2673"/>
                  <a:gd name="T10" fmla="*/ 1430 w 2083"/>
                  <a:gd name="T11" fmla="*/ 677 h 2673"/>
                  <a:gd name="T12" fmla="*/ 962 w 2083"/>
                  <a:gd name="T13" fmla="*/ 1024 h 2673"/>
                  <a:gd name="T14" fmla="*/ 1199 w 2083"/>
                  <a:gd name="T15" fmla="*/ 1303 h 2673"/>
                  <a:gd name="T16" fmla="*/ 1625 w 2083"/>
                  <a:gd name="T17" fmla="*/ 739 h 2673"/>
                  <a:gd name="T18" fmla="*/ 1834 w 2083"/>
                  <a:gd name="T19" fmla="*/ 855 h 2673"/>
                  <a:gd name="T20" fmla="*/ 1665 w 2083"/>
                  <a:gd name="T21" fmla="*/ 1205 h 2673"/>
                  <a:gd name="T22" fmla="*/ 2071 w 2083"/>
                  <a:gd name="T23" fmla="*/ 1665 h 2673"/>
                  <a:gd name="T24" fmla="*/ 1778 w 2083"/>
                  <a:gd name="T25" fmla="*/ 2116 h 2673"/>
                  <a:gd name="T26" fmla="*/ 2082 w 2083"/>
                  <a:gd name="T27" fmla="*/ 2520 h 2673"/>
                  <a:gd name="T28" fmla="*/ 1840 w 2083"/>
                  <a:gd name="T29" fmla="*/ 2672 h 2673"/>
                  <a:gd name="T30" fmla="*/ 1315 w 2083"/>
                  <a:gd name="T31" fmla="*/ 1955 h 2673"/>
                  <a:gd name="T32" fmla="*/ 1004 w 2083"/>
                  <a:gd name="T33" fmla="*/ 2181 h 2673"/>
                  <a:gd name="T34" fmla="*/ 541 w 2083"/>
                  <a:gd name="T35" fmla="*/ 1814 h 2673"/>
                  <a:gd name="T36" fmla="*/ 832 w 2083"/>
                  <a:gd name="T37" fmla="*/ 1317 h 2673"/>
                  <a:gd name="T38" fmla="*/ 736 w 2083"/>
                  <a:gd name="T39" fmla="*/ 1190 h 2673"/>
                  <a:gd name="T40" fmla="*/ 265 w 2083"/>
                  <a:gd name="T41" fmla="*/ 1515 h 2673"/>
                  <a:gd name="T42" fmla="*/ 358 w 2083"/>
                  <a:gd name="T43" fmla="*/ 953 h 2673"/>
                  <a:gd name="T44" fmla="*/ 70 w 2083"/>
                  <a:gd name="T45" fmla="*/ 1083 h 2673"/>
                  <a:gd name="T46" fmla="*/ 158 w 2083"/>
                  <a:gd name="T47" fmla="*/ 651 h 2673"/>
                  <a:gd name="T48" fmla="*/ 0 w 2083"/>
                  <a:gd name="T49" fmla="*/ 666 h 2673"/>
                  <a:gd name="T50" fmla="*/ 31 w 2083"/>
                  <a:gd name="T51" fmla="*/ 0 h 2673"/>
                  <a:gd name="T52" fmla="*/ 1591 w 2083"/>
                  <a:gd name="T53" fmla="*/ 1605 h 2673"/>
                  <a:gd name="T54" fmla="*/ 1670 w 2083"/>
                  <a:gd name="T55" fmla="*/ 1769 h 2673"/>
                  <a:gd name="T56" fmla="*/ 1591 w 2083"/>
                  <a:gd name="T57" fmla="*/ 1605 h 2673"/>
                  <a:gd name="T58" fmla="*/ 894 w 2083"/>
                  <a:gd name="T59" fmla="*/ 1636 h 2673"/>
                  <a:gd name="T60" fmla="*/ 801 w 2083"/>
                  <a:gd name="T61" fmla="*/ 1803 h 2673"/>
                  <a:gd name="T62" fmla="*/ 968 w 2083"/>
                  <a:gd name="T63" fmla="*/ 1896 h 2673"/>
                  <a:gd name="T64" fmla="*/ 1061 w 2083"/>
                  <a:gd name="T65" fmla="*/ 1730 h 2673"/>
                  <a:gd name="T66" fmla="*/ 894 w 2083"/>
                  <a:gd name="T67" fmla="*/ 1636 h 2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83" h="2673">
                    <a:moveTo>
                      <a:pt x="31" y="0"/>
                    </a:moveTo>
                    <a:cubicBezTo>
                      <a:pt x="242" y="62"/>
                      <a:pt x="451" y="124"/>
                      <a:pt x="663" y="189"/>
                    </a:cubicBezTo>
                    <a:cubicBezTo>
                      <a:pt x="643" y="220"/>
                      <a:pt x="604" y="279"/>
                      <a:pt x="587" y="310"/>
                    </a:cubicBezTo>
                    <a:cubicBezTo>
                      <a:pt x="725" y="335"/>
                      <a:pt x="863" y="364"/>
                      <a:pt x="1004" y="392"/>
                    </a:cubicBezTo>
                    <a:cubicBezTo>
                      <a:pt x="951" y="460"/>
                      <a:pt x="897" y="524"/>
                      <a:pt x="843" y="592"/>
                    </a:cubicBezTo>
                    <a:cubicBezTo>
                      <a:pt x="1038" y="620"/>
                      <a:pt x="1236" y="646"/>
                      <a:pt x="1430" y="677"/>
                    </a:cubicBezTo>
                    <a:cubicBezTo>
                      <a:pt x="1272" y="793"/>
                      <a:pt x="1117" y="908"/>
                      <a:pt x="962" y="1024"/>
                    </a:cubicBezTo>
                    <a:cubicBezTo>
                      <a:pt x="1041" y="1117"/>
                      <a:pt x="1120" y="1210"/>
                      <a:pt x="1199" y="1303"/>
                    </a:cubicBezTo>
                    <a:cubicBezTo>
                      <a:pt x="1337" y="1111"/>
                      <a:pt x="1478" y="922"/>
                      <a:pt x="1625" y="739"/>
                    </a:cubicBezTo>
                    <a:cubicBezTo>
                      <a:pt x="1693" y="778"/>
                      <a:pt x="1763" y="818"/>
                      <a:pt x="1834" y="855"/>
                    </a:cubicBezTo>
                    <a:cubicBezTo>
                      <a:pt x="1792" y="942"/>
                      <a:pt x="1707" y="1117"/>
                      <a:pt x="1665" y="1205"/>
                    </a:cubicBezTo>
                    <a:cubicBezTo>
                      <a:pt x="1834" y="1317"/>
                      <a:pt x="2071" y="1430"/>
                      <a:pt x="2071" y="1665"/>
                    </a:cubicBezTo>
                    <a:cubicBezTo>
                      <a:pt x="2034" y="1845"/>
                      <a:pt x="1890" y="1978"/>
                      <a:pt x="1778" y="2116"/>
                    </a:cubicBezTo>
                    <a:cubicBezTo>
                      <a:pt x="1879" y="2249"/>
                      <a:pt x="1981" y="2384"/>
                      <a:pt x="2082" y="2520"/>
                    </a:cubicBezTo>
                    <a:cubicBezTo>
                      <a:pt x="2000" y="2570"/>
                      <a:pt x="1921" y="2621"/>
                      <a:pt x="1840" y="2672"/>
                    </a:cubicBezTo>
                    <a:cubicBezTo>
                      <a:pt x="1667" y="2432"/>
                      <a:pt x="1484" y="2198"/>
                      <a:pt x="1315" y="1955"/>
                    </a:cubicBezTo>
                    <a:cubicBezTo>
                      <a:pt x="1219" y="2037"/>
                      <a:pt x="1126" y="2130"/>
                      <a:pt x="1004" y="2181"/>
                    </a:cubicBezTo>
                    <a:cubicBezTo>
                      <a:pt x="790" y="2209"/>
                      <a:pt x="536" y="2046"/>
                      <a:pt x="541" y="1814"/>
                    </a:cubicBezTo>
                    <a:cubicBezTo>
                      <a:pt x="541" y="1608"/>
                      <a:pt x="716" y="1467"/>
                      <a:pt x="832" y="1317"/>
                    </a:cubicBezTo>
                    <a:cubicBezTo>
                      <a:pt x="801" y="1275"/>
                      <a:pt x="767" y="1233"/>
                      <a:pt x="736" y="1190"/>
                    </a:cubicBezTo>
                    <a:cubicBezTo>
                      <a:pt x="578" y="1301"/>
                      <a:pt x="423" y="1408"/>
                      <a:pt x="265" y="1515"/>
                    </a:cubicBezTo>
                    <a:cubicBezTo>
                      <a:pt x="290" y="1326"/>
                      <a:pt x="321" y="1140"/>
                      <a:pt x="358" y="953"/>
                    </a:cubicBezTo>
                    <a:cubicBezTo>
                      <a:pt x="262" y="996"/>
                      <a:pt x="166" y="1041"/>
                      <a:pt x="70" y="1083"/>
                    </a:cubicBezTo>
                    <a:cubicBezTo>
                      <a:pt x="96" y="939"/>
                      <a:pt x="127" y="795"/>
                      <a:pt x="158" y="651"/>
                    </a:cubicBezTo>
                    <a:cubicBezTo>
                      <a:pt x="104" y="654"/>
                      <a:pt x="50" y="660"/>
                      <a:pt x="0" y="666"/>
                    </a:cubicBezTo>
                    <a:cubicBezTo>
                      <a:pt x="2" y="443"/>
                      <a:pt x="14" y="220"/>
                      <a:pt x="31" y="0"/>
                    </a:cubicBezTo>
                    <a:close/>
                    <a:moveTo>
                      <a:pt x="1591" y="1605"/>
                    </a:moveTo>
                    <a:cubicBezTo>
                      <a:pt x="1481" y="1650"/>
                      <a:pt x="1569" y="1820"/>
                      <a:pt x="1670" y="1769"/>
                    </a:cubicBezTo>
                    <a:cubicBezTo>
                      <a:pt x="1778" y="1724"/>
                      <a:pt x="1690" y="1555"/>
                      <a:pt x="1591" y="1605"/>
                    </a:cubicBezTo>
                    <a:close/>
                    <a:moveTo>
                      <a:pt x="894" y="1636"/>
                    </a:moveTo>
                    <a:cubicBezTo>
                      <a:pt x="872" y="1679"/>
                      <a:pt x="824" y="1761"/>
                      <a:pt x="801" y="1803"/>
                    </a:cubicBezTo>
                    <a:cubicBezTo>
                      <a:pt x="843" y="1825"/>
                      <a:pt x="925" y="1873"/>
                      <a:pt x="968" y="1896"/>
                    </a:cubicBezTo>
                    <a:cubicBezTo>
                      <a:pt x="990" y="1854"/>
                      <a:pt x="1038" y="1772"/>
                      <a:pt x="1061" y="1730"/>
                    </a:cubicBezTo>
                    <a:cubicBezTo>
                      <a:pt x="1018" y="1707"/>
                      <a:pt x="937" y="1659"/>
                      <a:pt x="894" y="16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6"/>
              <p:cNvSpPr>
                <a:spLocks noChangeArrowheads="1"/>
              </p:cNvSpPr>
              <p:nvPr/>
            </p:nvSpPr>
            <p:spPr bwMode="auto">
              <a:xfrm>
                <a:off x="7504166" y="2243799"/>
                <a:ext cx="850900" cy="458788"/>
              </a:xfrm>
              <a:custGeom>
                <a:avLst/>
                <a:gdLst>
                  <a:gd name="T0" fmla="*/ 1191 w 2363"/>
                  <a:gd name="T1" fmla="*/ 0 h 1276"/>
                  <a:gd name="T2" fmla="*/ 1160 w 2363"/>
                  <a:gd name="T3" fmla="*/ 8 h 1276"/>
                  <a:gd name="T4" fmla="*/ 1131 w 2363"/>
                  <a:gd name="T5" fmla="*/ 1131 h 1276"/>
                  <a:gd name="T6" fmla="*/ 1100 w 2363"/>
                  <a:gd name="T7" fmla="*/ 206 h 1276"/>
                  <a:gd name="T8" fmla="*/ 87 w 2363"/>
                  <a:gd name="T9" fmla="*/ 344 h 1276"/>
                  <a:gd name="T10" fmla="*/ 56 w 2363"/>
                  <a:gd name="T11" fmla="*/ 1193 h 1276"/>
                  <a:gd name="T12" fmla="*/ 2325 w 2363"/>
                  <a:gd name="T13" fmla="*/ 1222 h 1276"/>
                  <a:gd name="T14" fmla="*/ 2212 w 2363"/>
                  <a:gd name="T15" fmla="*/ 42 h 1276"/>
                  <a:gd name="T16" fmla="*/ 1191 w 2363"/>
                  <a:gd name="T17" fmla="*/ 0 h 1276"/>
                  <a:gd name="T18" fmla="*/ 1439 w 2363"/>
                  <a:gd name="T19" fmla="*/ 877 h 1276"/>
                  <a:gd name="T20" fmla="*/ 1439 w 2363"/>
                  <a:gd name="T21" fmla="*/ 87 h 1276"/>
                  <a:gd name="T22" fmla="*/ 2111 w 2363"/>
                  <a:gd name="T23" fmla="*/ 87 h 1276"/>
                  <a:gd name="T24" fmla="*/ 2204 w 2363"/>
                  <a:gd name="T25" fmla="*/ 877 h 1276"/>
                  <a:gd name="T26" fmla="*/ 1439 w 2363"/>
                  <a:gd name="T27" fmla="*/ 877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3" h="1276">
                    <a:moveTo>
                      <a:pt x="1191" y="0"/>
                    </a:moveTo>
                    <a:cubicBezTo>
                      <a:pt x="1179" y="2"/>
                      <a:pt x="1168" y="5"/>
                      <a:pt x="1160" y="8"/>
                    </a:cubicBezTo>
                    <a:cubicBezTo>
                      <a:pt x="1143" y="381"/>
                      <a:pt x="1165" y="756"/>
                      <a:pt x="1131" y="1131"/>
                    </a:cubicBezTo>
                    <a:cubicBezTo>
                      <a:pt x="1078" y="826"/>
                      <a:pt x="1106" y="513"/>
                      <a:pt x="1100" y="206"/>
                    </a:cubicBezTo>
                    <a:cubicBezTo>
                      <a:pt x="765" y="268"/>
                      <a:pt x="420" y="276"/>
                      <a:pt x="87" y="344"/>
                    </a:cubicBezTo>
                    <a:cubicBezTo>
                      <a:pt x="0" y="615"/>
                      <a:pt x="82" y="914"/>
                      <a:pt x="56" y="1193"/>
                    </a:cubicBezTo>
                    <a:cubicBezTo>
                      <a:pt x="810" y="1275"/>
                      <a:pt x="1572" y="1253"/>
                      <a:pt x="2325" y="1222"/>
                    </a:cubicBezTo>
                    <a:cubicBezTo>
                      <a:pt x="2362" y="826"/>
                      <a:pt x="2291" y="429"/>
                      <a:pt x="2212" y="42"/>
                    </a:cubicBezTo>
                    <a:cubicBezTo>
                      <a:pt x="1871" y="36"/>
                      <a:pt x="1529" y="19"/>
                      <a:pt x="1191" y="0"/>
                    </a:cubicBezTo>
                    <a:close/>
                    <a:moveTo>
                      <a:pt x="1439" y="877"/>
                    </a:moveTo>
                    <a:cubicBezTo>
                      <a:pt x="1439" y="615"/>
                      <a:pt x="1439" y="350"/>
                      <a:pt x="1439" y="87"/>
                    </a:cubicBezTo>
                    <a:cubicBezTo>
                      <a:pt x="1662" y="87"/>
                      <a:pt x="1888" y="90"/>
                      <a:pt x="2111" y="87"/>
                    </a:cubicBezTo>
                    <a:cubicBezTo>
                      <a:pt x="2145" y="350"/>
                      <a:pt x="2181" y="612"/>
                      <a:pt x="2204" y="877"/>
                    </a:cubicBezTo>
                    <a:cubicBezTo>
                      <a:pt x="1950" y="877"/>
                      <a:pt x="1693" y="877"/>
                      <a:pt x="1439" y="8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7"/>
              <p:cNvSpPr>
                <a:spLocks noChangeArrowheads="1"/>
              </p:cNvSpPr>
              <p:nvPr/>
            </p:nvSpPr>
            <p:spPr bwMode="auto">
              <a:xfrm>
                <a:off x="7296204" y="2710524"/>
                <a:ext cx="1265237" cy="446088"/>
              </a:xfrm>
              <a:custGeom>
                <a:avLst/>
                <a:gdLst>
                  <a:gd name="T0" fmla="*/ 1360 w 3515"/>
                  <a:gd name="T1" fmla="*/ 5 h 1239"/>
                  <a:gd name="T2" fmla="*/ 2470 w 3515"/>
                  <a:gd name="T3" fmla="*/ 3 h 1239"/>
                  <a:gd name="T4" fmla="*/ 2503 w 3515"/>
                  <a:gd name="T5" fmla="*/ 251 h 1239"/>
                  <a:gd name="T6" fmla="*/ 1753 w 3515"/>
                  <a:gd name="T7" fmla="*/ 271 h 1239"/>
                  <a:gd name="T8" fmla="*/ 2622 w 3515"/>
                  <a:gd name="T9" fmla="*/ 276 h 1239"/>
                  <a:gd name="T10" fmla="*/ 3082 w 3515"/>
                  <a:gd name="T11" fmla="*/ 209 h 1239"/>
                  <a:gd name="T12" fmla="*/ 3311 w 3515"/>
                  <a:gd name="T13" fmla="*/ 951 h 1239"/>
                  <a:gd name="T14" fmla="*/ 2774 w 3515"/>
                  <a:gd name="T15" fmla="*/ 1111 h 1239"/>
                  <a:gd name="T16" fmla="*/ 2453 w 3515"/>
                  <a:gd name="T17" fmla="*/ 796 h 1239"/>
                  <a:gd name="T18" fmla="*/ 1973 w 3515"/>
                  <a:gd name="T19" fmla="*/ 798 h 1239"/>
                  <a:gd name="T20" fmla="*/ 1612 w 3515"/>
                  <a:gd name="T21" fmla="*/ 1116 h 1239"/>
                  <a:gd name="T22" fmla="*/ 1044 w 3515"/>
                  <a:gd name="T23" fmla="*/ 835 h 1239"/>
                  <a:gd name="T24" fmla="*/ 709 w 3515"/>
                  <a:gd name="T25" fmla="*/ 1116 h 1239"/>
                  <a:gd name="T26" fmla="*/ 138 w 3515"/>
                  <a:gd name="T27" fmla="*/ 491 h 1239"/>
                  <a:gd name="T28" fmla="*/ 491 w 3515"/>
                  <a:gd name="T29" fmla="*/ 197 h 1239"/>
                  <a:gd name="T30" fmla="*/ 1200 w 3515"/>
                  <a:gd name="T31" fmla="*/ 285 h 1239"/>
                  <a:gd name="T32" fmla="*/ 1360 w 3515"/>
                  <a:gd name="T33" fmla="*/ 5 h 1239"/>
                  <a:gd name="T34" fmla="*/ 534 w 3515"/>
                  <a:gd name="T35" fmla="*/ 381 h 1239"/>
                  <a:gd name="T36" fmla="*/ 313 w 3515"/>
                  <a:gd name="T37" fmla="*/ 745 h 1239"/>
                  <a:gd name="T38" fmla="*/ 836 w 3515"/>
                  <a:gd name="T39" fmla="*/ 821 h 1239"/>
                  <a:gd name="T40" fmla="*/ 534 w 3515"/>
                  <a:gd name="T41" fmla="*/ 381 h 1239"/>
                  <a:gd name="T42" fmla="*/ 1408 w 3515"/>
                  <a:gd name="T43" fmla="*/ 378 h 1239"/>
                  <a:gd name="T44" fmla="*/ 1211 w 3515"/>
                  <a:gd name="T45" fmla="*/ 753 h 1239"/>
                  <a:gd name="T46" fmla="*/ 1614 w 3515"/>
                  <a:gd name="T47" fmla="*/ 928 h 1239"/>
                  <a:gd name="T48" fmla="*/ 1716 w 3515"/>
                  <a:gd name="T49" fmla="*/ 477 h 1239"/>
                  <a:gd name="T50" fmla="*/ 1408 w 3515"/>
                  <a:gd name="T51" fmla="*/ 378 h 1239"/>
                  <a:gd name="T52" fmla="*/ 2876 w 3515"/>
                  <a:gd name="T53" fmla="*/ 381 h 1239"/>
                  <a:gd name="T54" fmla="*/ 2695 w 3515"/>
                  <a:gd name="T55" fmla="*/ 821 h 1239"/>
                  <a:gd name="T56" fmla="*/ 3206 w 3515"/>
                  <a:gd name="T57" fmla="*/ 765 h 1239"/>
                  <a:gd name="T58" fmla="*/ 2876 w 3515"/>
                  <a:gd name="T59" fmla="*/ 381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15" h="1239">
                    <a:moveTo>
                      <a:pt x="1360" y="5"/>
                    </a:moveTo>
                    <a:cubicBezTo>
                      <a:pt x="1730" y="0"/>
                      <a:pt x="2100" y="0"/>
                      <a:pt x="2470" y="3"/>
                    </a:cubicBezTo>
                    <a:cubicBezTo>
                      <a:pt x="2481" y="84"/>
                      <a:pt x="2492" y="169"/>
                      <a:pt x="2503" y="251"/>
                    </a:cubicBezTo>
                    <a:cubicBezTo>
                      <a:pt x="2252" y="254"/>
                      <a:pt x="2001" y="259"/>
                      <a:pt x="1753" y="271"/>
                    </a:cubicBezTo>
                    <a:cubicBezTo>
                      <a:pt x="2035" y="347"/>
                      <a:pt x="2337" y="333"/>
                      <a:pt x="2622" y="276"/>
                    </a:cubicBezTo>
                    <a:cubicBezTo>
                      <a:pt x="2771" y="240"/>
                      <a:pt x="2924" y="138"/>
                      <a:pt x="3082" y="209"/>
                    </a:cubicBezTo>
                    <a:cubicBezTo>
                      <a:pt x="3387" y="293"/>
                      <a:pt x="3514" y="711"/>
                      <a:pt x="3311" y="951"/>
                    </a:cubicBezTo>
                    <a:cubicBezTo>
                      <a:pt x="3198" y="1128"/>
                      <a:pt x="2961" y="1153"/>
                      <a:pt x="2774" y="1111"/>
                    </a:cubicBezTo>
                    <a:cubicBezTo>
                      <a:pt x="2630" y="1055"/>
                      <a:pt x="2549" y="908"/>
                      <a:pt x="2453" y="796"/>
                    </a:cubicBezTo>
                    <a:cubicBezTo>
                      <a:pt x="2295" y="798"/>
                      <a:pt x="2131" y="770"/>
                      <a:pt x="1973" y="798"/>
                    </a:cubicBezTo>
                    <a:cubicBezTo>
                      <a:pt x="1860" y="908"/>
                      <a:pt x="1789" y="1094"/>
                      <a:pt x="1612" y="1116"/>
                    </a:cubicBezTo>
                    <a:cubicBezTo>
                      <a:pt x="1366" y="1195"/>
                      <a:pt x="1163" y="1027"/>
                      <a:pt x="1044" y="835"/>
                    </a:cubicBezTo>
                    <a:cubicBezTo>
                      <a:pt x="954" y="945"/>
                      <a:pt x="867" y="1094"/>
                      <a:pt x="709" y="1116"/>
                    </a:cubicBezTo>
                    <a:cubicBezTo>
                      <a:pt x="353" y="1238"/>
                      <a:pt x="0" y="824"/>
                      <a:pt x="138" y="491"/>
                    </a:cubicBezTo>
                    <a:cubicBezTo>
                      <a:pt x="203" y="347"/>
                      <a:pt x="325" y="211"/>
                      <a:pt x="491" y="197"/>
                    </a:cubicBezTo>
                    <a:cubicBezTo>
                      <a:pt x="734" y="141"/>
                      <a:pt x="954" y="389"/>
                      <a:pt x="1200" y="285"/>
                    </a:cubicBezTo>
                    <a:cubicBezTo>
                      <a:pt x="1312" y="240"/>
                      <a:pt x="1327" y="107"/>
                      <a:pt x="1360" y="5"/>
                    </a:cubicBezTo>
                    <a:close/>
                    <a:moveTo>
                      <a:pt x="534" y="381"/>
                    </a:moveTo>
                    <a:cubicBezTo>
                      <a:pt x="376" y="403"/>
                      <a:pt x="243" y="590"/>
                      <a:pt x="313" y="745"/>
                    </a:cubicBezTo>
                    <a:cubicBezTo>
                      <a:pt x="367" y="973"/>
                      <a:pt x="720" y="1027"/>
                      <a:pt x="836" y="821"/>
                    </a:cubicBezTo>
                    <a:cubicBezTo>
                      <a:pt x="974" y="626"/>
                      <a:pt x="779" y="310"/>
                      <a:pt x="534" y="381"/>
                    </a:cubicBezTo>
                    <a:close/>
                    <a:moveTo>
                      <a:pt x="1408" y="378"/>
                    </a:moveTo>
                    <a:cubicBezTo>
                      <a:pt x="1267" y="434"/>
                      <a:pt x="1149" y="595"/>
                      <a:pt x="1211" y="753"/>
                    </a:cubicBezTo>
                    <a:cubicBezTo>
                      <a:pt x="1264" y="908"/>
                      <a:pt x="1465" y="1002"/>
                      <a:pt x="1614" y="928"/>
                    </a:cubicBezTo>
                    <a:cubicBezTo>
                      <a:pt x="1789" y="863"/>
                      <a:pt x="1820" y="615"/>
                      <a:pt x="1716" y="477"/>
                    </a:cubicBezTo>
                    <a:cubicBezTo>
                      <a:pt x="1634" y="403"/>
                      <a:pt x="1521" y="336"/>
                      <a:pt x="1408" y="378"/>
                    </a:cubicBezTo>
                    <a:close/>
                    <a:moveTo>
                      <a:pt x="2876" y="381"/>
                    </a:moveTo>
                    <a:cubicBezTo>
                      <a:pt x="2687" y="403"/>
                      <a:pt x="2563" y="666"/>
                      <a:pt x="2695" y="821"/>
                    </a:cubicBezTo>
                    <a:cubicBezTo>
                      <a:pt x="2805" y="1021"/>
                      <a:pt x="3138" y="982"/>
                      <a:pt x="3206" y="765"/>
                    </a:cubicBezTo>
                    <a:cubicBezTo>
                      <a:pt x="3299" y="559"/>
                      <a:pt x="3090" y="327"/>
                      <a:pt x="2876" y="3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8"/>
              <p:cNvSpPr>
                <a:spLocks noChangeArrowheads="1"/>
              </p:cNvSpPr>
              <p:nvPr/>
            </p:nvSpPr>
            <p:spPr bwMode="auto">
              <a:xfrm>
                <a:off x="7989941" y="1538949"/>
                <a:ext cx="1255713" cy="728663"/>
              </a:xfrm>
              <a:custGeom>
                <a:avLst/>
                <a:gdLst>
                  <a:gd name="T0" fmla="*/ 641 w 3487"/>
                  <a:gd name="T1" fmla="*/ 1188 h 2022"/>
                  <a:gd name="T2" fmla="*/ 1558 w 3487"/>
                  <a:gd name="T3" fmla="*/ 336 h 2022"/>
                  <a:gd name="T4" fmla="*/ 3393 w 3487"/>
                  <a:gd name="T5" fmla="*/ 1171 h 2022"/>
                  <a:gd name="T6" fmla="*/ 3486 w 3487"/>
                  <a:gd name="T7" fmla="*/ 1013 h 2022"/>
                  <a:gd name="T8" fmla="*/ 1747 w 3487"/>
                  <a:gd name="T9" fmla="*/ 71 h 2022"/>
                  <a:gd name="T10" fmla="*/ 1002 w 3487"/>
                  <a:gd name="T11" fmla="*/ 322 h 2022"/>
                  <a:gd name="T12" fmla="*/ 215 w 3487"/>
                  <a:gd name="T13" fmla="*/ 1010 h 2022"/>
                  <a:gd name="T14" fmla="*/ 0 w 3487"/>
                  <a:gd name="T15" fmla="*/ 1987 h 2022"/>
                  <a:gd name="T16" fmla="*/ 638 w 3487"/>
                  <a:gd name="T17" fmla="*/ 2021 h 2022"/>
                  <a:gd name="T18" fmla="*/ 638 w 3487"/>
                  <a:gd name="T19" fmla="*/ 1188 h 2022"/>
                  <a:gd name="T20" fmla="*/ 641 w 3487"/>
                  <a:gd name="T21" fmla="*/ 1188 h 2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87" h="2022">
                    <a:moveTo>
                      <a:pt x="641" y="1188"/>
                    </a:moveTo>
                    <a:lnTo>
                      <a:pt x="1558" y="336"/>
                    </a:lnTo>
                    <a:lnTo>
                      <a:pt x="3393" y="1171"/>
                    </a:lnTo>
                    <a:cubicBezTo>
                      <a:pt x="3424" y="1118"/>
                      <a:pt x="3455" y="1064"/>
                      <a:pt x="3486" y="1013"/>
                    </a:cubicBezTo>
                    <a:cubicBezTo>
                      <a:pt x="2910" y="691"/>
                      <a:pt x="2351" y="333"/>
                      <a:pt x="1747" y="71"/>
                    </a:cubicBezTo>
                    <a:cubicBezTo>
                      <a:pt x="1474" y="0"/>
                      <a:pt x="1197" y="133"/>
                      <a:pt x="1002" y="322"/>
                    </a:cubicBezTo>
                    <a:cubicBezTo>
                      <a:pt x="748" y="559"/>
                      <a:pt x="432" y="737"/>
                      <a:pt x="215" y="1010"/>
                    </a:cubicBezTo>
                    <a:cubicBezTo>
                      <a:pt x="96" y="1321"/>
                      <a:pt x="74" y="1662"/>
                      <a:pt x="0" y="1987"/>
                    </a:cubicBezTo>
                    <a:cubicBezTo>
                      <a:pt x="235" y="1987"/>
                      <a:pt x="348" y="1990"/>
                      <a:pt x="638" y="2021"/>
                    </a:cubicBezTo>
                    <a:lnTo>
                      <a:pt x="638" y="1188"/>
                    </a:lnTo>
                    <a:lnTo>
                      <a:pt x="641" y="118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489859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Triangle 68"/>
          <p:cNvSpPr/>
          <p:nvPr/>
        </p:nvSpPr>
        <p:spPr>
          <a:xfrm flipH="1">
            <a:off x="9896009" y="3410522"/>
            <a:ext cx="10462607" cy="5613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2E625A-E7C9-4FB8-870F-74E389A4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694" y="807114"/>
            <a:ext cx="10694002" cy="772278"/>
          </a:xfrm>
        </p:spPr>
        <p:txBody>
          <a:bodyPr/>
          <a:lstStyle/>
          <a:p>
            <a:pPr lvl="0"/>
            <a:r>
              <a:rPr lang="et-EE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15:00-15:30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8EBC861E-B6E4-41B1-8838-CBD9771EEEBA}"/>
              </a:ext>
            </a:extLst>
          </p:cNvPr>
          <p:cNvSpPr/>
          <p:nvPr/>
        </p:nvSpPr>
        <p:spPr>
          <a:xfrm>
            <a:off x="1103494" y="2118273"/>
            <a:ext cx="10058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Причины и цели обновления руководства по составлению бизнес-плана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Обзор нового руководства по составлению бизнес-плана</a:t>
            </a: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stkülik 10">
            <a:extLst>
              <a:ext uri="{FF2B5EF4-FFF2-40B4-BE49-F238E27FC236}">
                <a16:creationId xmlns:a16="http://schemas.microsoft.com/office/drawing/2014/main" id="{BF7E7FCC-6BC3-4903-9922-ECF80849C6D7}"/>
              </a:ext>
            </a:extLst>
          </p:cNvPr>
          <p:cNvSpPr/>
          <p:nvPr/>
        </p:nvSpPr>
        <p:spPr>
          <a:xfrm>
            <a:off x="1103494" y="4555426"/>
            <a:ext cx="10058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Подготовлено в т.ч на материалах </a:t>
            </a:r>
            <a:r>
              <a:rPr lang="et-EE" dirty="0"/>
              <a:t>Marko </a:t>
            </a:r>
            <a:r>
              <a:rPr lang="et-EE" dirty="0" err="1"/>
              <a:t>Rillo</a:t>
            </a:r>
            <a:r>
              <a:rPr lang="et-EE" dirty="0"/>
              <a:t>, </a:t>
            </a:r>
            <a:r>
              <a:rPr lang="et-EE" dirty="0" err="1"/>
              <a:t>CreaWity</a:t>
            </a:r>
            <a:r>
              <a:rPr lang="et-EE" dirty="0"/>
              <a:t> OÜ</a:t>
            </a:r>
            <a:r>
              <a:rPr lang="ru-RU" dirty="0"/>
              <a:t> </a:t>
            </a:r>
            <a:endParaRPr lang="et-EE" dirty="0"/>
          </a:p>
          <a:p>
            <a:r>
              <a:rPr lang="et-EE" dirty="0"/>
              <a:t>„Äriplaani juhendi uuendamise metoodika ja tulemus, uue äriplaani juhendi läbivaatus“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406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Triangle 68"/>
          <p:cNvSpPr/>
          <p:nvPr/>
        </p:nvSpPr>
        <p:spPr>
          <a:xfrm flipH="1">
            <a:off x="9896009" y="3410522"/>
            <a:ext cx="10462607" cy="5613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sp>
        <p:nvSpPr>
          <p:cNvPr id="4" name="Ristkülik 3">
            <a:extLst>
              <a:ext uri="{FF2B5EF4-FFF2-40B4-BE49-F238E27FC236}">
                <a16:creationId xmlns:a16="http://schemas.microsoft.com/office/drawing/2014/main" id="{8EBC861E-B6E4-41B1-8838-CBD9771EEEBA}"/>
              </a:ext>
            </a:extLst>
          </p:cNvPr>
          <p:cNvSpPr/>
          <p:nvPr/>
        </p:nvSpPr>
        <p:spPr>
          <a:xfrm>
            <a:off x="1066800" y="2367171"/>
            <a:ext cx="10058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t-EE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Причины и цели обновления руководства по составлению бизнес-плана</a:t>
            </a:r>
          </a:p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Triangle 68"/>
          <p:cNvSpPr/>
          <p:nvPr/>
        </p:nvSpPr>
        <p:spPr>
          <a:xfrm flipH="1">
            <a:off x="9896009" y="3410522"/>
            <a:ext cx="10462607" cy="5613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sp>
        <p:nvSpPr>
          <p:cNvPr id="4" name="Ristkülik 3">
            <a:extLst>
              <a:ext uri="{FF2B5EF4-FFF2-40B4-BE49-F238E27FC236}">
                <a16:creationId xmlns:a16="http://schemas.microsoft.com/office/drawing/2014/main" id="{8EBC861E-B6E4-41B1-8838-CBD9771EEEBA}"/>
              </a:ext>
            </a:extLst>
          </p:cNvPr>
          <p:cNvSpPr/>
          <p:nvPr/>
        </p:nvSpPr>
        <p:spPr>
          <a:xfrm>
            <a:off x="1066800" y="979087"/>
            <a:ext cx="10058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Прежде всего у вас должна быть </a:t>
            </a:r>
            <a:r>
              <a:rPr lang="ru-RU" sz="4000" i="1" dirty="0"/>
              <a:t>страсть</a:t>
            </a:r>
            <a:r>
              <a:rPr lang="ru-RU" i="1" dirty="0"/>
              <a:t>. Вы должны не только понять, </a:t>
            </a:r>
            <a:r>
              <a:rPr lang="ru-RU" sz="2800" i="1" dirty="0"/>
              <a:t>почему вы занимаетесь бизнесом</a:t>
            </a:r>
            <a:r>
              <a:rPr lang="ru-RU" i="1" dirty="0"/>
              <a:t>, </a:t>
            </a:r>
            <a:r>
              <a:rPr lang="ru-RU" sz="2800" i="1" dirty="0"/>
              <a:t>почему вы собираетесь быть безумно успешным</a:t>
            </a:r>
            <a:r>
              <a:rPr lang="ru-RU" i="1" dirty="0"/>
              <a:t>, но и </a:t>
            </a:r>
            <a:r>
              <a:rPr lang="ru-RU" sz="2800" i="1" dirty="0"/>
              <a:t>уметь донести свои воззрения до других людей</a:t>
            </a:r>
            <a:r>
              <a:rPr lang="ru-RU" i="1" dirty="0"/>
              <a:t>. Написать бизнес-план с большим количеством симпатичных диаграмм, графиков и научных цитат не так уж сложно. Но если вы не способны правильно преподнести его коллегам, работникам, инвесторам и в конечном счете потребителю, у вас ничего не получится. Вы должны быть пассионарной личностью, которая живет и дышит, засыпает и просыпается с идеей своего бизнеса.</a:t>
            </a:r>
          </a:p>
          <a:p>
            <a:endParaRPr lang="ru-RU" i="1" dirty="0"/>
          </a:p>
          <a:p>
            <a:endParaRPr lang="ru-RU" dirty="0"/>
          </a:p>
          <a:p>
            <a:pPr algn="r"/>
            <a:r>
              <a:rPr lang="ru-RU" b="1" dirty="0"/>
              <a:t>Эндрю Анкер,</a:t>
            </a:r>
            <a:endParaRPr lang="ru-RU" dirty="0"/>
          </a:p>
          <a:p>
            <a:pPr algn="r"/>
            <a:r>
              <a:rPr lang="ru-RU" dirty="0"/>
              <a:t>венчурный инвестор</a:t>
            </a:r>
          </a:p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1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Triangle 68"/>
          <p:cNvSpPr/>
          <p:nvPr/>
        </p:nvSpPr>
        <p:spPr>
          <a:xfrm flipH="1">
            <a:off x="9896009" y="3410522"/>
            <a:ext cx="10462607" cy="5613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2E625A-E7C9-4FB8-870F-74E389A4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694" y="807114"/>
            <a:ext cx="10694002" cy="772278"/>
          </a:xfrm>
        </p:spPr>
        <p:txBody>
          <a:bodyPr/>
          <a:lstStyle/>
          <a:p>
            <a:pPr lvl="0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Цели обновления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8EBC861E-B6E4-41B1-8838-CBD9771EEEBA}"/>
              </a:ext>
            </a:extLst>
          </p:cNvPr>
          <p:cNvSpPr/>
          <p:nvPr/>
        </p:nvSpPr>
        <p:spPr>
          <a:xfrm>
            <a:off x="1066800" y="2441026"/>
            <a:ext cx="10058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Написание бизнес-плана без посторонней помощи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Идти в ногу со временем. Большое количество гибких и компактных форм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Продумывание бизнес задач со своей личной точки зрения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Два в одном: руководство и форма бизнес-плана</a:t>
            </a: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5022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Triangle 68"/>
          <p:cNvSpPr/>
          <p:nvPr/>
        </p:nvSpPr>
        <p:spPr>
          <a:xfrm flipH="1">
            <a:off x="9896009" y="3410522"/>
            <a:ext cx="10462607" cy="5613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2E625A-E7C9-4FB8-870F-74E389A4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694" y="807114"/>
            <a:ext cx="10694002" cy="772278"/>
          </a:xfrm>
        </p:spPr>
        <p:txBody>
          <a:bodyPr/>
          <a:lstStyle/>
          <a:p>
            <a:pPr lvl="0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Причины обновления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8EBC861E-B6E4-41B1-8838-CBD9771EEEBA}"/>
              </a:ext>
            </a:extLst>
          </p:cNvPr>
          <p:cNvSpPr/>
          <p:nvPr/>
        </p:nvSpPr>
        <p:spPr>
          <a:xfrm>
            <a:off x="1140279" y="2274838"/>
            <a:ext cx="10058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Повторяющиеся ошибки и недостатки в предоставляемых кассе по безработице бизнес-планах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Сосредоточение на важном. Компактное, ёмкое и исчерпывающее содержание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Изменяющаяся среда. Опыт других стран, организаций, банков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4865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Triangle 68"/>
          <p:cNvSpPr/>
          <p:nvPr/>
        </p:nvSpPr>
        <p:spPr>
          <a:xfrm flipH="1">
            <a:off x="9896009" y="3410522"/>
            <a:ext cx="10462607" cy="5613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2E625A-E7C9-4FB8-870F-74E389A4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694" y="807114"/>
            <a:ext cx="10694002" cy="772278"/>
          </a:xfrm>
        </p:spPr>
        <p:txBody>
          <a:bodyPr/>
          <a:lstStyle/>
          <a:p>
            <a:pPr lvl="0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Процесс обновления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8EBC861E-B6E4-41B1-8838-CBD9771EEEBA}"/>
              </a:ext>
            </a:extLst>
          </p:cNvPr>
          <p:cNvSpPr/>
          <p:nvPr/>
        </p:nvSpPr>
        <p:spPr>
          <a:xfrm>
            <a:off x="1103494" y="1574178"/>
            <a:ext cx="100584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2019 – 05.2020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персона, обзор рынка, тест-группа, обучающие фирмы, МАК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Клиент кассы по безработице - человек, не предприятие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«я» форма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Описание своей подготовки, причин и личных сторон, исходя из которых человек идёт в предпринимательство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Больше анализа: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Клиента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Предлагаемой ценности, особенно с сравнении с конкурентами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Маркетинга и продаж (одни из самых слабых частей сегодня)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1566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Triangle 68"/>
          <p:cNvSpPr/>
          <p:nvPr/>
        </p:nvSpPr>
        <p:spPr>
          <a:xfrm flipH="1">
            <a:off x="9896009" y="3410522"/>
            <a:ext cx="10462607" cy="5613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Rectangle 18"/>
          <p:cNvSpPr>
            <a:spLocks/>
          </p:cNvSpPr>
          <p:nvPr/>
        </p:nvSpPr>
        <p:spPr bwMode="auto">
          <a:xfrm rot="10800000" flipH="1">
            <a:off x="0" y="6017637"/>
            <a:ext cx="12201559" cy="84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8" y="6098493"/>
            <a:ext cx="2825541" cy="664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2E625A-E7C9-4FB8-870F-74E389A4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996743"/>
            <a:ext cx="2862807" cy="2621886"/>
          </a:xfrm>
        </p:spPr>
        <p:txBody>
          <a:bodyPr/>
          <a:lstStyle/>
          <a:p>
            <a:pPr lvl="0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Март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Кикас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бизнес-план, 3 шага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C809B25D-F2A5-488F-A00B-6E8B95F11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878" y="1261287"/>
            <a:ext cx="8046745" cy="409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4162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6821E"/>
      </a:accent1>
      <a:accent2>
        <a:srgbClr val="F89F56"/>
      </a:accent2>
      <a:accent3>
        <a:srgbClr val="FABA86"/>
      </a:accent3>
      <a:accent4>
        <a:srgbClr val="FCD8BA"/>
      </a:accent4>
      <a:accent5>
        <a:srgbClr val="A6AAA9"/>
      </a:accent5>
      <a:accent6>
        <a:srgbClr val="DCDEE0"/>
      </a:accent6>
      <a:hlink>
        <a:srgbClr val="7F7F7F"/>
      </a:hlink>
      <a:folHlink>
        <a:srgbClr val="7BBBB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914</Words>
  <Application>Microsoft Office PowerPoint</Application>
  <PresentationFormat>Laiekraan</PresentationFormat>
  <Paragraphs>169</Paragraphs>
  <Slides>27</Slides>
  <Notes>27</Notes>
  <HiddenSlides>0</HiddenSlides>
  <MMClips>0</MMClips>
  <ScaleCrop>false</ScaleCrop>
  <HeadingPairs>
    <vt:vector size="6" baseType="variant">
      <vt:variant>
        <vt:lpstr>Kasutatud fondid</vt:lpstr>
      </vt:variant>
      <vt:variant>
        <vt:i4>12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27</vt:i4>
      </vt:variant>
    </vt:vector>
  </HeadingPairs>
  <TitlesOfParts>
    <vt:vector size="41" baseType="lpstr">
      <vt:lpstr>Arial</vt:lpstr>
      <vt:lpstr>Arial Regular</vt:lpstr>
      <vt:lpstr>Calibri</vt:lpstr>
      <vt:lpstr>Calibri Light</vt:lpstr>
      <vt:lpstr>Courier New</vt:lpstr>
      <vt:lpstr>Gill Sans</vt:lpstr>
      <vt:lpstr>Lato</vt:lpstr>
      <vt:lpstr>Lato Light</vt:lpstr>
      <vt:lpstr>Montserrat</vt:lpstr>
      <vt:lpstr>Source Sans Pro</vt:lpstr>
      <vt:lpstr>Times New Roman</vt:lpstr>
      <vt:lpstr>Wingdings</vt:lpstr>
      <vt:lpstr>Office Theme</vt:lpstr>
      <vt:lpstr>1_Office Theme</vt:lpstr>
      <vt:lpstr>PowerPointi esitlus</vt:lpstr>
      <vt:lpstr>PowerPointi esitlus</vt:lpstr>
      <vt:lpstr>15:00-15:30</vt:lpstr>
      <vt:lpstr>PowerPointi esitlus</vt:lpstr>
      <vt:lpstr>PowerPointi esitlus</vt:lpstr>
      <vt:lpstr>Цели обновления</vt:lpstr>
      <vt:lpstr>Причины обновления</vt:lpstr>
      <vt:lpstr>Процесс обновления</vt:lpstr>
      <vt:lpstr>Март Кикас, бизнес-план, 3 шага</vt:lpstr>
      <vt:lpstr>Canvas</vt:lpstr>
      <vt:lpstr>Опыт других организаций, стран</vt:lpstr>
      <vt:lpstr>Обзор нового руководства  по составлению  бизнес-плана</vt:lpstr>
      <vt:lpstr>Бизнес-план</vt:lpstr>
      <vt:lpstr>Вводная часть</vt:lpstr>
      <vt:lpstr>О себе</vt:lpstr>
      <vt:lpstr>Клиент (рынок)</vt:lpstr>
      <vt:lpstr>Мой продукт и/или услуга</vt:lpstr>
      <vt:lpstr>Мои конкуренты</vt:lpstr>
      <vt:lpstr>Маркетинг и продажи</vt:lpstr>
      <vt:lpstr>План действий по запуску бизнеса</vt:lpstr>
      <vt:lpstr>Ограничения и предпосылки для открытия бизнеса</vt:lpstr>
      <vt:lpstr>Производство, снабжение</vt:lpstr>
      <vt:lpstr>Персонал и партнёры</vt:lpstr>
      <vt:lpstr>Цено-образование</vt:lpstr>
      <vt:lpstr>Расчёты</vt:lpstr>
      <vt:lpstr>Риски,  мой план «Б»</vt:lpstr>
      <vt:lpstr>Спасибо за внимание!   evat@tootukassa.ee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Julia Eigird</dc:creator>
  <cp:lastModifiedBy>Julia Eigird</cp:lastModifiedBy>
  <cp:revision>48</cp:revision>
  <cp:lastPrinted>2020-10-02T09:36:12Z</cp:lastPrinted>
  <dcterms:created xsi:type="dcterms:W3CDTF">2020-10-01T07:22:01Z</dcterms:created>
  <dcterms:modified xsi:type="dcterms:W3CDTF">2020-10-05T08:29:13Z</dcterms:modified>
</cp:coreProperties>
</file>